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65" r:id="rId3"/>
    <p:sldId id="257" r:id="rId4"/>
    <p:sldId id="259" r:id="rId5"/>
    <p:sldId id="261" r:id="rId6"/>
    <p:sldId id="258" r:id="rId7"/>
    <p:sldId id="266" r:id="rId8"/>
    <p:sldId id="267" r:id="rId9"/>
    <p:sldId id="260" r:id="rId10"/>
    <p:sldId id="263" r:id="rId11"/>
    <p:sldId id="26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86369" autoAdjust="0"/>
  </p:normalViewPr>
  <p:slideViewPr>
    <p:cSldViewPr snapToGrid="0">
      <p:cViewPr varScale="1">
        <p:scale>
          <a:sx n="114" d="100"/>
          <a:sy n="114" d="100"/>
        </p:scale>
        <p:origin x="474"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BF4465-09EA-4D0F-A679-1B288D2C5B1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CEE7859-A138-4C99-8732-B1CF50C55DF9}">
      <dgm:prSet/>
      <dgm:spPr/>
      <dgm:t>
        <a:bodyPr/>
        <a:lstStyle/>
        <a:p>
          <a:r>
            <a:rPr lang="en-US" dirty="0"/>
            <a:t>Cross Organizational Appointments</a:t>
          </a:r>
        </a:p>
      </dgm:t>
    </dgm:pt>
    <dgm:pt modelId="{6AED5C67-86CD-4C16-8058-770C9AA19DBE}" type="parTrans" cxnId="{6AAA74DC-095A-4D3F-AB96-1FAA225484E1}">
      <dgm:prSet/>
      <dgm:spPr/>
      <dgm:t>
        <a:bodyPr/>
        <a:lstStyle/>
        <a:p>
          <a:endParaRPr lang="en-US"/>
        </a:p>
      </dgm:t>
    </dgm:pt>
    <dgm:pt modelId="{1D909109-B2F8-4AFE-B770-A9B19C3D225E}" type="sibTrans" cxnId="{6AAA74DC-095A-4D3F-AB96-1FAA225484E1}">
      <dgm:prSet/>
      <dgm:spPr/>
      <dgm:t>
        <a:bodyPr/>
        <a:lstStyle/>
        <a:p>
          <a:endParaRPr lang="en-US"/>
        </a:p>
      </dgm:t>
    </dgm:pt>
    <dgm:pt modelId="{FB2EA774-E700-433D-A7D5-5AD53AC83AAD}">
      <dgm:prSet/>
      <dgm:spPr/>
      <dgm:t>
        <a:bodyPr/>
        <a:lstStyle/>
        <a:p>
          <a:r>
            <a:rPr lang="en-US" dirty="0"/>
            <a:t>Visiting Scholar at the Higher School of Economics</a:t>
          </a:r>
        </a:p>
      </dgm:t>
    </dgm:pt>
    <dgm:pt modelId="{D389A7CF-9404-4034-A80E-9E8EAC49FFD9}" type="parTrans" cxnId="{93EAB062-7D61-4684-8A30-5C83F718AD27}">
      <dgm:prSet/>
      <dgm:spPr/>
      <dgm:t>
        <a:bodyPr/>
        <a:lstStyle/>
        <a:p>
          <a:endParaRPr lang="en-US"/>
        </a:p>
      </dgm:t>
    </dgm:pt>
    <dgm:pt modelId="{18427C65-4979-4EC3-B3F3-EB672708DFCC}" type="sibTrans" cxnId="{93EAB062-7D61-4684-8A30-5C83F718AD27}">
      <dgm:prSet/>
      <dgm:spPr/>
      <dgm:t>
        <a:bodyPr/>
        <a:lstStyle/>
        <a:p>
          <a:endParaRPr lang="en-US"/>
        </a:p>
      </dgm:t>
    </dgm:pt>
    <dgm:pt modelId="{88003AE7-C735-47C0-943F-70F62BEB4C2B}">
      <dgm:prSet/>
      <dgm:spPr/>
      <dgm:t>
        <a:bodyPr/>
        <a:lstStyle/>
        <a:p>
          <a:r>
            <a:rPr lang="en-US" dirty="0"/>
            <a:t>Visiting Fulbright at the University of Southern Maine</a:t>
          </a:r>
        </a:p>
      </dgm:t>
    </dgm:pt>
    <dgm:pt modelId="{7779DB78-4696-4EB4-8D3F-B18A9485A3A4}" type="parTrans" cxnId="{96DCDB2B-68FD-4246-8E13-3F7E3A67065B}">
      <dgm:prSet/>
      <dgm:spPr/>
      <dgm:t>
        <a:bodyPr/>
        <a:lstStyle/>
        <a:p>
          <a:endParaRPr lang="en-US"/>
        </a:p>
      </dgm:t>
    </dgm:pt>
    <dgm:pt modelId="{00DF72A8-92F4-4D04-AE14-5C7D5C584CA0}" type="sibTrans" cxnId="{96DCDB2B-68FD-4246-8E13-3F7E3A67065B}">
      <dgm:prSet/>
      <dgm:spPr/>
      <dgm:t>
        <a:bodyPr/>
        <a:lstStyle/>
        <a:p>
          <a:endParaRPr lang="en-US"/>
        </a:p>
      </dgm:t>
    </dgm:pt>
    <dgm:pt modelId="{6164C51D-3CE9-4941-BA57-13FCCD277720}">
      <dgm:prSet/>
      <dgm:spPr/>
      <dgm:t>
        <a:bodyPr/>
        <a:lstStyle/>
        <a:p>
          <a:r>
            <a:rPr lang="en-US" dirty="0"/>
            <a:t>Work Included: </a:t>
          </a:r>
        </a:p>
      </dgm:t>
    </dgm:pt>
    <dgm:pt modelId="{459C2F73-4A12-41F7-B6B0-97DDC451DC96}" type="parTrans" cxnId="{21AF1524-A56E-4B53-8F09-F85E3366D44E}">
      <dgm:prSet/>
      <dgm:spPr/>
      <dgm:t>
        <a:bodyPr/>
        <a:lstStyle/>
        <a:p>
          <a:endParaRPr lang="en-US"/>
        </a:p>
      </dgm:t>
    </dgm:pt>
    <dgm:pt modelId="{DA3375E9-46F5-4BFB-9105-702DE562E311}" type="sibTrans" cxnId="{21AF1524-A56E-4B53-8F09-F85E3366D44E}">
      <dgm:prSet/>
      <dgm:spPr/>
      <dgm:t>
        <a:bodyPr/>
        <a:lstStyle/>
        <a:p>
          <a:endParaRPr lang="en-US"/>
        </a:p>
      </dgm:t>
    </dgm:pt>
    <dgm:pt modelId="{B3B9E161-CBEA-45A6-9412-161DE2960D7F}">
      <dgm:prSet/>
      <dgm:spPr/>
      <dgm:t>
        <a:bodyPr/>
        <a:lstStyle/>
        <a:p>
          <a:r>
            <a:rPr lang="en-US" dirty="0"/>
            <a:t>Class Development</a:t>
          </a:r>
        </a:p>
      </dgm:t>
    </dgm:pt>
    <dgm:pt modelId="{69D1DD7E-3485-4518-B6CD-159DE48000FA}" type="parTrans" cxnId="{84EEEF94-CBDB-4967-94A8-E705951E17A5}">
      <dgm:prSet/>
      <dgm:spPr/>
      <dgm:t>
        <a:bodyPr/>
        <a:lstStyle/>
        <a:p>
          <a:endParaRPr lang="en-US"/>
        </a:p>
      </dgm:t>
    </dgm:pt>
    <dgm:pt modelId="{CD45F294-DAF0-4ACC-8638-478089A7DF3D}" type="sibTrans" cxnId="{84EEEF94-CBDB-4967-94A8-E705951E17A5}">
      <dgm:prSet/>
      <dgm:spPr/>
      <dgm:t>
        <a:bodyPr/>
        <a:lstStyle/>
        <a:p>
          <a:endParaRPr lang="en-US"/>
        </a:p>
      </dgm:t>
    </dgm:pt>
    <dgm:pt modelId="{2E0F2D56-F1A8-4AD5-8034-ECB9EBB741DD}">
      <dgm:prSet/>
      <dgm:spPr/>
      <dgm:t>
        <a:bodyPr/>
        <a:lstStyle/>
        <a:p>
          <a:r>
            <a:rPr lang="en-US" dirty="0"/>
            <a:t>Teaching</a:t>
          </a:r>
        </a:p>
      </dgm:t>
    </dgm:pt>
    <dgm:pt modelId="{0352893D-5851-49C3-8771-A5F5B78FCCF5}" type="parTrans" cxnId="{A2FB98DB-5407-47D6-BA77-64B26E756D41}">
      <dgm:prSet/>
      <dgm:spPr/>
      <dgm:t>
        <a:bodyPr/>
        <a:lstStyle/>
        <a:p>
          <a:endParaRPr lang="en-US"/>
        </a:p>
      </dgm:t>
    </dgm:pt>
    <dgm:pt modelId="{90C57DCA-44E7-490B-8D8A-CE9BD00C37D0}" type="sibTrans" cxnId="{A2FB98DB-5407-47D6-BA77-64B26E756D41}">
      <dgm:prSet/>
      <dgm:spPr/>
      <dgm:t>
        <a:bodyPr/>
        <a:lstStyle/>
        <a:p>
          <a:endParaRPr lang="en-US"/>
        </a:p>
      </dgm:t>
    </dgm:pt>
    <dgm:pt modelId="{ED9C4000-CC25-44D3-A7D4-046FDC5594E1}">
      <dgm:prSet/>
      <dgm:spPr/>
      <dgm:t>
        <a:bodyPr/>
        <a:lstStyle/>
        <a:p>
          <a:r>
            <a:rPr lang="en-US" dirty="0"/>
            <a:t>Conference Presentations</a:t>
          </a:r>
        </a:p>
      </dgm:t>
    </dgm:pt>
    <dgm:pt modelId="{CA32C0C9-6F3A-4C8B-8F74-4A4A3AF250BC}" type="parTrans" cxnId="{81332955-E034-4032-8427-4A35D5E54F2B}">
      <dgm:prSet/>
      <dgm:spPr/>
      <dgm:t>
        <a:bodyPr/>
        <a:lstStyle/>
        <a:p>
          <a:endParaRPr lang="en-US"/>
        </a:p>
      </dgm:t>
    </dgm:pt>
    <dgm:pt modelId="{4BFDB366-0240-4064-831C-A49216C3729A}" type="sibTrans" cxnId="{81332955-E034-4032-8427-4A35D5E54F2B}">
      <dgm:prSet/>
      <dgm:spPr/>
      <dgm:t>
        <a:bodyPr/>
        <a:lstStyle/>
        <a:p>
          <a:endParaRPr lang="en-US"/>
        </a:p>
      </dgm:t>
    </dgm:pt>
    <dgm:pt modelId="{4F7E9BDD-4B26-43FB-B497-784CDF252CA9}">
      <dgm:prSet/>
      <dgm:spPr/>
      <dgm:t>
        <a:bodyPr/>
        <a:lstStyle/>
        <a:p>
          <a:r>
            <a:rPr lang="en-US" dirty="0"/>
            <a:t>Writing</a:t>
          </a:r>
        </a:p>
      </dgm:t>
    </dgm:pt>
    <dgm:pt modelId="{65FF54A4-6C98-4911-B7E1-D50B308421D2}" type="parTrans" cxnId="{BF6C5E57-12C2-4380-85F1-FC3D519C72D6}">
      <dgm:prSet/>
      <dgm:spPr/>
      <dgm:t>
        <a:bodyPr/>
        <a:lstStyle/>
        <a:p>
          <a:endParaRPr lang="en-US"/>
        </a:p>
      </dgm:t>
    </dgm:pt>
    <dgm:pt modelId="{48DB55FE-167A-4AD0-9035-9C1F449335D9}" type="sibTrans" cxnId="{BF6C5E57-12C2-4380-85F1-FC3D519C72D6}">
      <dgm:prSet/>
      <dgm:spPr/>
      <dgm:t>
        <a:bodyPr/>
        <a:lstStyle/>
        <a:p>
          <a:endParaRPr lang="en-US"/>
        </a:p>
      </dgm:t>
    </dgm:pt>
    <dgm:pt modelId="{E3310720-1096-4284-BAE8-8BCDD60762AF}">
      <dgm:prSet/>
      <dgm:spPr/>
      <dgm:t>
        <a:bodyPr/>
        <a:lstStyle/>
        <a:p>
          <a:r>
            <a:rPr lang="en-US" dirty="0"/>
            <a:t>Mutual Goals and Outcomes</a:t>
          </a:r>
        </a:p>
      </dgm:t>
    </dgm:pt>
    <dgm:pt modelId="{92F54033-4F05-4245-9D9C-F369670D3328}" type="parTrans" cxnId="{51B5C9AA-3516-4FBF-954E-3F452482C6B0}">
      <dgm:prSet/>
      <dgm:spPr/>
    </dgm:pt>
    <dgm:pt modelId="{42AE7866-FFDC-427E-BFAD-73FA4BF4A45C}" type="sibTrans" cxnId="{51B5C9AA-3516-4FBF-954E-3F452482C6B0}">
      <dgm:prSet/>
      <dgm:spPr/>
    </dgm:pt>
    <dgm:pt modelId="{F72F78F9-3186-4C3F-8A30-A4CC7F07C507}" type="pres">
      <dgm:prSet presAssocID="{E6BF4465-09EA-4D0F-A679-1B288D2C5B1A}" presName="linear" presStyleCnt="0">
        <dgm:presLayoutVars>
          <dgm:animLvl val="lvl"/>
          <dgm:resizeHandles val="exact"/>
        </dgm:presLayoutVars>
      </dgm:prSet>
      <dgm:spPr/>
    </dgm:pt>
    <dgm:pt modelId="{A6DD7BC5-4767-4EAD-85B7-358153FAAF71}" type="pres">
      <dgm:prSet presAssocID="{5CEE7859-A138-4C99-8732-B1CF50C55DF9}" presName="parentText" presStyleLbl="node1" presStyleIdx="0" presStyleCnt="2">
        <dgm:presLayoutVars>
          <dgm:chMax val="0"/>
          <dgm:bulletEnabled val="1"/>
        </dgm:presLayoutVars>
      </dgm:prSet>
      <dgm:spPr/>
    </dgm:pt>
    <dgm:pt modelId="{3D9CF638-C5EC-44EC-833A-FE28F1A2D915}" type="pres">
      <dgm:prSet presAssocID="{5CEE7859-A138-4C99-8732-B1CF50C55DF9}" presName="childText" presStyleLbl="revTx" presStyleIdx="0" presStyleCnt="2">
        <dgm:presLayoutVars>
          <dgm:bulletEnabled val="1"/>
        </dgm:presLayoutVars>
      </dgm:prSet>
      <dgm:spPr/>
    </dgm:pt>
    <dgm:pt modelId="{2B63E1BF-9B01-4839-A389-DCD13AFCD523}" type="pres">
      <dgm:prSet presAssocID="{6164C51D-3CE9-4941-BA57-13FCCD277720}" presName="parentText" presStyleLbl="node1" presStyleIdx="1" presStyleCnt="2">
        <dgm:presLayoutVars>
          <dgm:chMax val="0"/>
          <dgm:bulletEnabled val="1"/>
        </dgm:presLayoutVars>
      </dgm:prSet>
      <dgm:spPr/>
    </dgm:pt>
    <dgm:pt modelId="{DD07FBDB-1393-4016-BDB4-B6DD4F0A1C3A}" type="pres">
      <dgm:prSet presAssocID="{6164C51D-3CE9-4941-BA57-13FCCD277720}" presName="childText" presStyleLbl="revTx" presStyleIdx="1" presStyleCnt="2">
        <dgm:presLayoutVars>
          <dgm:bulletEnabled val="1"/>
        </dgm:presLayoutVars>
      </dgm:prSet>
      <dgm:spPr/>
    </dgm:pt>
  </dgm:ptLst>
  <dgm:cxnLst>
    <dgm:cxn modelId="{2D80A613-2B0F-4E83-9182-718884776A38}" type="presOf" srcId="{4F7E9BDD-4B26-43FB-B497-784CDF252CA9}" destId="{DD07FBDB-1393-4016-BDB4-B6DD4F0A1C3A}" srcOrd="0" destOrd="3" presId="urn:microsoft.com/office/officeart/2005/8/layout/vList2"/>
    <dgm:cxn modelId="{CF32671C-600D-4E17-BAD4-B71F5644D09D}" type="presOf" srcId="{FB2EA774-E700-433D-A7D5-5AD53AC83AAD}" destId="{3D9CF638-C5EC-44EC-833A-FE28F1A2D915}" srcOrd="0" destOrd="0" presId="urn:microsoft.com/office/officeart/2005/8/layout/vList2"/>
    <dgm:cxn modelId="{21AF1524-A56E-4B53-8F09-F85E3366D44E}" srcId="{E6BF4465-09EA-4D0F-A679-1B288D2C5B1A}" destId="{6164C51D-3CE9-4941-BA57-13FCCD277720}" srcOrd="1" destOrd="0" parTransId="{459C2F73-4A12-41F7-B6B0-97DDC451DC96}" sibTransId="{DA3375E9-46F5-4BFB-9105-702DE562E311}"/>
    <dgm:cxn modelId="{96DCDB2B-68FD-4246-8E13-3F7E3A67065B}" srcId="{5CEE7859-A138-4C99-8732-B1CF50C55DF9}" destId="{88003AE7-C735-47C0-943F-70F62BEB4C2B}" srcOrd="1" destOrd="0" parTransId="{7779DB78-4696-4EB4-8D3F-B18A9485A3A4}" sibTransId="{00DF72A8-92F4-4D04-AE14-5C7D5C584CA0}"/>
    <dgm:cxn modelId="{F8C7D42E-CC3E-42AD-80BF-D0EDCD30C2D7}" type="presOf" srcId="{ED9C4000-CC25-44D3-A7D4-046FDC5594E1}" destId="{DD07FBDB-1393-4016-BDB4-B6DD4F0A1C3A}" srcOrd="0" destOrd="2" presId="urn:microsoft.com/office/officeart/2005/8/layout/vList2"/>
    <dgm:cxn modelId="{93EAB062-7D61-4684-8A30-5C83F718AD27}" srcId="{5CEE7859-A138-4C99-8732-B1CF50C55DF9}" destId="{FB2EA774-E700-433D-A7D5-5AD53AC83AAD}" srcOrd="0" destOrd="0" parTransId="{D389A7CF-9404-4034-A80E-9E8EAC49FFD9}" sibTransId="{18427C65-4979-4EC3-B3F3-EB672708DFCC}"/>
    <dgm:cxn modelId="{1E53BD67-252A-4CC6-A7F6-D180FB16D4C5}" type="presOf" srcId="{6164C51D-3CE9-4941-BA57-13FCCD277720}" destId="{2B63E1BF-9B01-4839-A389-DCD13AFCD523}" srcOrd="0" destOrd="0" presId="urn:microsoft.com/office/officeart/2005/8/layout/vList2"/>
    <dgm:cxn modelId="{CDC5DB6D-8C41-4415-A362-0495040475A8}" type="presOf" srcId="{E6BF4465-09EA-4D0F-A679-1B288D2C5B1A}" destId="{F72F78F9-3186-4C3F-8A30-A4CC7F07C507}" srcOrd="0" destOrd="0" presId="urn:microsoft.com/office/officeart/2005/8/layout/vList2"/>
    <dgm:cxn modelId="{4B177053-366A-4F7F-8F3C-7A38E26542A9}" type="presOf" srcId="{88003AE7-C735-47C0-943F-70F62BEB4C2B}" destId="{3D9CF638-C5EC-44EC-833A-FE28F1A2D915}" srcOrd="0" destOrd="1" presId="urn:microsoft.com/office/officeart/2005/8/layout/vList2"/>
    <dgm:cxn modelId="{81332955-E034-4032-8427-4A35D5E54F2B}" srcId="{6164C51D-3CE9-4941-BA57-13FCCD277720}" destId="{ED9C4000-CC25-44D3-A7D4-046FDC5594E1}" srcOrd="2" destOrd="0" parTransId="{CA32C0C9-6F3A-4C8B-8F74-4A4A3AF250BC}" sibTransId="{4BFDB366-0240-4064-831C-A49216C3729A}"/>
    <dgm:cxn modelId="{BF6C5E57-12C2-4380-85F1-FC3D519C72D6}" srcId="{6164C51D-3CE9-4941-BA57-13FCCD277720}" destId="{4F7E9BDD-4B26-43FB-B497-784CDF252CA9}" srcOrd="3" destOrd="0" parTransId="{65FF54A4-6C98-4911-B7E1-D50B308421D2}" sibTransId="{48DB55FE-167A-4AD0-9035-9C1F449335D9}"/>
    <dgm:cxn modelId="{D72BAA81-072B-49F1-9117-851B1465106E}" type="presOf" srcId="{2E0F2D56-F1A8-4AD5-8034-ECB9EBB741DD}" destId="{DD07FBDB-1393-4016-BDB4-B6DD4F0A1C3A}" srcOrd="0" destOrd="1" presId="urn:microsoft.com/office/officeart/2005/8/layout/vList2"/>
    <dgm:cxn modelId="{340F3F85-A2FC-4729-A3E3-1FAC3C0C61B1}" type="presOf" srcId="{E3310720-1096-4284-BAE8-8BCDD60762AF}" destId="{DD07FBDB-1393-4016-BDB4-B6DD4F0A1C3A}" srcOrd="0" destOrd="4" presId="urn:microsoft.com/office/officeart/2005/8/layout/vList2"/>
    <dgm:cxn modelId="{84EEEF94-CBDB-4967-94A8-E705951E17A5}" srcId="{6164C51D-3CE9-4941-BA57-13FCCD277720}" destId="{B3B9E161-CBEA-45A6-9412-161DE2960D7F}" srcOrd="0" destOrd="0" parTransId="{69D1DD7E-3485-4518-B6CD-159DE48000FA}" sibTransId="{CD45F294-DAF0-4ACC-8638-478089A7DF3D}"/>
    <dgm:cxn modelId="{737C27A4-6C3A-4095-9F31-5840B4C3E689}" type="presOf" srcId="{B3B9E161-CBEA-45A6-9412-161DE2960D7F}" destId="{DD07FBDB-1393-4016-BDB4-B6DD4F0A1C3A}" srcOrd="0" destOrd="0" presId="urn:microsoft.com/office/officeart/2005/8/layout/vList2"/>
    <dgm:cxn modelId="{51B5C9AA-3516-4FBF-954E-3F452482C6B0}" srcId="{6164C51D-3CE9-4941-BA57-13FCCD277720}" destId="{E3310720-1096-4284-BAE8-8BCDD60762AF}" srcOrd="4" destOrd="0" parTransId="{92F54033-4F05-4245-9D9C-F369670D3328}" sibTransId="{42AE7866-FFDC-427E-BFAD-73FA4BF4A45C}"/>
    <dgm:cxn modelId="{4FDEADB6-8EC8-4B41-A13B-11827311773B}" type="presOf" srcId="{5CEE7859-A138-4C99-8732-B1CF50C55DF9}" destId="{A6DD7BC5-4767-4EAD-85B7-358153FAAF71}" srcOrd="0" destOrd="0" presId="urn:microsoft.com/office/officeart/2005/8/layout/vList2"/>
    <dgm:cxn modelId="{A2FB98DB-5407-47D6-BA77-64B26E756D41}" srcId="{6164C51D-3CE9-4941-BA57-13FCCD277720}" destId="{2E0F2D56-F1A8-4AD5-8034-ECB9EBB741DD}" srcOrd="1" destOrd="0" parTransId="{0352893D-5851-49C3-8771-A5F5B78FCCF5}" sibTransId="{90C57DCA-44E7-490B-8D8A-CE9BD00C37D0}"/>
    <dgm:cxn modelId="{6AAA74DC-095A-4D3F-AB96-1FAA225484E1}" srcId="{E6BF4465-09EA-4D0F-A679-1B288D2C5B1A}" destId="{5CEE7859-A138-4C99-8732-B1CF50C55DF9}" srcOrd="0" destOrd="0" parTransId="{6AED5C67-86CD-4C16-8058-770C9AA19DBE}" sibTransId="{1D909109-B2F8-4AFE-B770-A9B19C3D225E}"/>
    <dgm:cxn modelId="{98ED69C2-B682-4567-83E1-9D6444243AE7}" type="presParOf" srcId="{F72F78F9-3186-4C3F-8A30-A4CC7F07C507}" destId="{A6DD7BC5-4767-4EAD-85B7-358153FAAF71}" srcOrd="0" destOrd="0" presId="urn:microsoft.com/office/officeart/2005/8/layout/vList2"/>
    <dgm:cxn modelId="{8B2DD53A-A6A2-461E-8394-4912A1A55CAB}" type="presParOf" srcId="{F72F78F9-3186-4C3F-8A30-A4CC7F07C507}" destId="{3D9CF638-C5EC-44EC-833A-FE28F1A2D915}" srcOrd="1" destOrd="0" presId="urn:microsoft.com/office/officeart/2005/8/layout/vList2"/>
    <dgm:cxn modelId="{D972F2E3-5B9B-452D-88E5-2CB12FEDF61E}" type="presParOf" srcId="{F72F78F9-3186-4C3F-8A30-A4CC7F07C507}" destId="{2B63E1BF-9B01-4839-A389-DCD13AFCD523}" srcOrd="2" destOrd="0" presId="urn:microsoft.com/office/officeart/2005/8/layout/vList2"/>
    <dgm:cxn modelId="{295FAB16-AC6B-4E3C-A084-1FBF23230735}" type="presParOf" srcId="{F72F78F9-3186-4C3F-8A30-A4CC7F07C507}" destId="{DD07FBDB-1393-4016-BDB4-B6DD4F0A1C3A}"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D41B37-11DE-4CFB-8B6E-7E784D7CAEC7}" type="doc">
      <dgm:prSet loTypeId="urn:microsoft.com/office/officeart/2008/layout/LinedList" loCatId="list" qsTypeId="urn:microsoft.com/office/officeart/2005/8/quickstyle/simple2" qsCatId="simple" csTypeId="urn:microsoft.com/office/officeart/2005/8/colors/colorful5" csCatId="colorful" phldr="1"/>
      <dgm:spPr/>
      <dgm:t>
        <a:bodyPr/>
        <a:lstStyle/>
        <a:p>
          <a:endParaRPr lang="en-US"/>
        </a:p>
      </dgm:t>
    </dgm:pt>
    <dgm:pt modelId="{0B1E7B15-9FF8-483B-BAA5-1EE9C5018FE9}">
      <dgm:prSet custT="1"/>
      <dgm:spPr/>
      <dgm:t>
        <a:bodyPr/>
        <a:lstStyle/>
        <a:p>
          <a:r>
            <a:rPr lang="en-US" sz="2000" dirty="0"/>
            <a:t>How can we improve the way we design, implement and evaluate the work that we do? </a:t>
          </a:r>
        </a:p>
      </dgm:t>
    </dgm:pt>
    <dgm:pt modelId="{1E5849D0-AA6B-4F63-A55B-962BB49575B7}" type="parTrans" cxnId="{65D45916-C734-4481-9C98-EB135791744E}">
      <dgm:prSet/>
      <dgm:spPr/>
      <dgm:t>
        <a:bodyPr/>
        <a:lstStyle/>
        <a:p>
          <a:endParaRPr lang="en-US"/>
        </a:p>
      </dgm:t>
    </dgm:pt>
    <dgm:pt modelId="{B00A18DB-7C16-4467-967C-133D8217A8D6}" type="sibTrans" cxnId="{65D45916-C734-4481-9C98-EB135791744E}">
      <dgm:prSet/>
      <dgm:spPr/>
      <dgm:t>
        <a:bodyPr/>
        <a:lstStyle/>
        <a:p>
          <a:endParaRPr lang="en-US"/>
        </a:p>
      </dgm:t>
    </dgm:pt>
    <dgm:pt modelId="{94345802-A48E-4076-81F0-7AEB2B1C252E}">
      <dgm:prSet custT="1"/>
      <dgm:spPr/>
      <dgm:t>
        <a:bodyPr/>
        <a:lstStyle/>
        <a:p>
          <a:r>
            <a:rPr lang="en-US" sz="2000" dirty="0"/>
            <a:t>How can we shift our focus from collecting data, to using it to improve services for children, families, and communities?</a:t>
          </a:r>
        </a:p>
        <a:p>
          <a:endParaRPr lang="en-US" sz="1600" dirty="0"/>
        </a:p>
      </dgm:t>
    </dgm:pt>
    <dgm:pt modelId="{382B7A69-1C14-4842-AA34-2D5D41F87A02}" type="parTrans" cxnId="{BA68CCAC-9AAE-49ED-942D-043227C91479}">
      <dgm:prSet/>
      <dgm:spPr/>
      <dgm:t>
        <a:bodyPr/>
        <a:lstStyle/>
        <a:p>
          <a:endParaRPr lang="en-US"/>
        </a:p>
      </dgm:t>
    </dgm:pt>
    <dgm:pt modelId="{6CE43B59-5431-4612-89AD-50246EC17ED0}" type="sibTrans" cxnId="{BA68CCAC-9AAE-49ED-942D-043227C91479}">
      <dgm:prSet/>
      <dgm:spPr/>
      <dgm:t>
        <a:bodyPr/>
        <a:lstStyle/>
        <a:p>
          <a:endParaRPr lang="en-US"/>
        </a:p>
      </dgm:t>
    </dgm:pt>
    <dgm:pt modelId="{E111BE3F-984B-42A4-9B34-94FBB19A14D3}">
      <dgm:prSet custT="1"/>
      <dgm:spPr/>
      <dgm:t>
        <a:bodyPr/>
        <a:lstStyle/>
        <a:p>
          <a:r>
            <a:rPr lang="en-US" sz="2000" dirty="0"/>
            <a:t>How can we know that practices result in positive child and family outcomes?</a:t>
          </a:r>
        </a:p>
        <a:p>
          <a:endParaRPr lang="en-US" sz="1600" dirty="0"/>
        </a:p>
      </dgm:t>
    </dgm:pt>
    <dgm:pt modelId="{10DB63A5-0690-4072-A994-D48F1E854CB2}" type="parTrans" cxnId="{2A529046-3FE8-4AC6-AD7F-B6C86EA5B594}">
      <dgm:prSet/>
      <dgm:spPr/>
      <dgm:t>
        <a:bodyPr/>
        <a:lstStyle/>
        <a:p>
          <a:endParaRPr lang="en-US"/>
        </a:p>
      </dgm:t>
    </dgm:pt>
    <dgm:pt modelId="{9D74CACE-FEBC-411C-B487-5E6719F36137}" type="sibTrans" cxnId="{2A529046-3FE8-4AC6-AD7F-B6C86EA5B594}">
      <dgm:prSet/>
      <dgm:spPr/>
      <dgm:t>
        <a:bodyPr/>
        <a:lstStyle/>
        <a:p>
          <a:endParaRPr lang="en-US"/>
        </a:p>
      </dgm:t>
    </dgm:pt>
    <dgm:pt modelId="{2E9B494B-D9CB-475B-99F0-2BCF95CBFCCD}">
      <dgm:prSet custT="1"/>
      <dgm:spPr/>
      <dgm:t>
        <a:bodyPr/>
        <a:lstStyle/>
        <a:p>
          <a:r>
            <a:rPr lang="en-US" sz="2000" dirty="0">
              <a:latin typeface="+mn-lt"/>
            </a:rPr>
            <a:t>How can we hire, manage, retain and promote strong practitioners and leaders?</a:t>
          </a:r>
        </a:p>
      </dgm:t>
    </dgm:pt>
    <dgm:pt modelId="{AC9C5D57-920D-40A3-AAB7-20CF0EA51178}" type="parTrans" cxnId="{3F07C9A2-B525-4070-AA76-04B5B3130FF5}">
      <dgm:prSet/>
      <dgm:spPr/>
      <dgm:t>
        <a:bodyPr/>
        <a:lstStyle/>
        <a:p>
          <a:endParaRPr lang="en-US"/>
        </a:p>
      </dgm:t>
    </dgm:pt>
    <dgm:pt modelId="{88CD2D69-7F3E-4689-9207-C7D9E7DE76A0}" type="sibTrans" cxnId="{3F07C9A2-B525-4070-AA76-04B5B3130FF5}">
      <dgm:prSet/>
      <dgm:spPr/>
      <dgm:t>
        <a:bodyPr/>
        <a:lstStyle/>
        <a:p>
          <a:endParaRPr lang="en-US"/>
        </a:p>
      </dgm:t>
    </dgm:pt>
    <dgm:pt modelId="{BAA9AAAC-3588-45DC-B49F-5E6E64756E92}" type="pres">
      <dgm:prSet presAssocID="{C9D41B37-11DE-4CFB-8B6E-7E784D7CAEC7}" presName="vert0" presStyleCnt="0">
        <dgm:presLayoutVars>
          <dgm:dir/>
          <dgm:animOne val="branch"/>
          <dgm:animLvl val="lvl"/>
        </dgm:presLayoutVars>
      </dgm:prSet>
      <dgm:spPr/>
    </dgm:pt>
    <dgm:pt modelId="{A8CC2881-8A2D-4D8B-8FFA-4E945BDF9CAE}" type="pres">
      <dgm:prSet presAssocID="{0B1E7B15-9FF8-483B-BAA5-1EE9C5018FE9}" presName="thickLine" presStyleLbl="alignNode1" presStyleIdx="0" presStyleCnt="4"/>
      <dgm:spPr/>
    </dgm:pt>
    <dgm:pt modelId="{21F51670-9236-42E4-BA7A-771FA10F70E7}" type="pres">
      <dgm:prSet presAssocID="{0B1E7B15-9FF8-483B-BAA5-1EE9C5018FE9}" presName="horz1" presStyleCnt="0"/>
      <dgm:spPr/>
    </dgm:pt>
    <dgm:pt modelId="{9BA5B432-CCD4-4FA2-98BE-59CC18F1D6DA}" type="pres">
      <dgm:prSet presAssocID="{0B1E7B15-9FF8-483B-BAA5-1EE9C5018FE9}" presName="tx1" presStyleLbl="revTx" presStyleIdx="0" presStyleCnt="4"/>
      <dgm:spPr/>
    </dgm:pt>
    <dgm:pt modelId="{20942A2A-27FD-4DD9-963D-C0D7D7CB7CA1}" type="pres">
      <dgm:prSet presAssocID="{0B1E7B15-9FF8-483B-BAA5-1EE9C5018FE9}" presName="vert1" presStyleCnt="0"/>
      <dgm:spPr/>
    </dgm:pt>
    <dgm:pt modelId="{828FD34E-79AB-4D05-A6B1-A39CA5CC0799}" type="pres">
      <dgm:prSet presAssocID="{94345802-A48E-4076-81F0-7AEB2B1C252E}" presName="thickLine" presStyleLbl="alignNode1" presStyleIdx="1" presStyleCnt="4"/>
      <dgm:spPr/>
    </dgm:pt>
    <dgm:pt modelId="{CD6E9BFD-A2A8-46FC-97DE-325DC52856DA}" type="pres">
      <dgm:prSet presAssocID="{94345802-A48E-4076-81F0-7AEB2B1C252E}" presName="horz1" presStyleCnt="0"/>
      <dgm:spPr/>
    </dgm:pt>
    <dgm:pt modelId="{2480015B-AED8-4BB2-B43A-FB98EC552B97}" type="pres">
      <dgm:prSet presAssocID="{94345802-A48E-4076-81F0-7AEB2B1C252E}" presName="tx1" presStyleLbl="revTx" presStyleIdx="1" presStyleCnt="4"/>
      <dgm:spPr/>
    </dgm:pt>
    <dgm:pt modelId="{553FD5BF-AC16-4C48-9DD8-1CE686CF9640}" type="pres">
      <dgm:prSet presAssocID="{94345802-A48E-4076-81F0-7AEB2B1C252E}" presName="vert1" presStyleCnt="0"/>
      <dgm:spPr/>
    </dgm:pt>
    <dgm:pt modelId="{98FD7595-524E-429B-B09B-B863FC806F56}" type="pres">
      <dgm:prSet presAssocID="{E111BE3F-984B-42A4-9B34-94FBB19A14D3}" presName="thickLine" presStyleLbl="alignNode1" presStyleIdx="2" presStyleCnt="4"/>
      <dgm:spPr/>
    </dgm:pt>
    <dgm:pt modelId="{34CD50DD-1BC6-46CE-B851-DF22611D2466}" type="pres">
      <dgm:prSet presAssocID="{E111BE3F-984B-42A4-9B34-94FBB19A14D3}" presName="horz1" presStyleCnt="0"/>
      <dgm:spPr/>
    </dgm:pt>
    <dgm:pt modelId="{063914EE-4CFF-4F0D-A590-0F91F47786DF}" type="pres">
      <dgm:prSet presAssocID="{E111BE3F-984B-42A4-9B34-94FBB19A14D3}" presName="tx1" presStyleLbl="revTx" presStyleIdx="2" presStyleCnt="4"/>
      <dgm:spPr/>
    </dgm:pt>
    <dgm:pt modelId="{4CAEFA36-DCC2-4DAB-9991-D03DA233C729}" type="pres">
      <dgm:prSet presAssocID="{E111BE3F-984B-42A4-9B34-94FBB19A14D3}" presName="vert1" presStyleCnt="0"/>
      <dgm:spPr/>
    </dgm:pt>
    <dgm:pt modelId="{3B277A42-4FEE-472E-BA88-66BE2AC903F0}" type="pres">
      <dgm:prSet presAssocID="{2E9B494B-D9CB-475B-99F0-2BCF95CBFCCD}" presName="thickLine" presStyleLbl="alignNode1" presStyleIdx="3" presStyleCnt="4"/>
      <dgm:spPr/>
    </dgm:pt>
    <dgm:pt modelId="{F40E1F26-F185-46B1-B9BA-8887113EA819}" type="pres">
      <dgm:prSet presAssocID="{2E9B494B-D9CB-475B-99F0-2BCF95CBFCCD}" presName="horz1" presStyleCnt="0"/>
      <dgm:spPr/>
    </dgm:pt>
    <dgm:pt modelId="{AC1E7350-23D2-4377-88DC-83B16D4AF8CD}" type="pres">
      <dgm:prSet presAssocID="{2E9B494B-D9CB-475B-99F0-2BCF95CBFCCD}" presName="tx1" presStyleLbl="revTx" presStyleIdx="3" presStyleCnt="4"/>
      <dgm:spPr/>
    </dgm:pt>
    <dgm:pt modelId="{A6172465-33EB-43EC-8AAD-EF4B3D4F275B}" type="pres">
      <dgm:prSet presAssocID="{2E9B494B-D9CB-475B-99F0-2BCF95CBFCCD}" presName="vert1" presStyleCnt="0"/>
      <dgm:spPr/>
    </dgm:pt>
  </dgm:ptLst>
  <dgm:cxnLst>
    <dgm:cxn modelId="{83C84501-F54A-4B53-A399-35ACF9AFF2EA}" type="presOf" srcId="{94345802-A48E-4076-81F0-7AEB2B1C252E}" destId="{2480015B-AED8-4BB2-B43A-FB98EC552B97}" srcOrd="0" destOrd="0" presId="urn:microsoft.com/office/officeart/2008/layout/LinedList"/>
    <dgm:cxn modelId="{BB6CFB0A-1736-44DC-901A-F3DC176DDB4A}" type="presOf" srcId="{C9D41B37-11DE-4CFB-8B6E-7E784D7CAEC7}" destId="{BAA9AAAC-3588-45DC-B49F-5E6E64756E92}" srcOrd="0" destOrd="0" presId="urn:microsoft.com/office/officeart/2008/layout/LinedList"/>
    <dgm:cxn modelId="{65D45916-C734-4481-9C98-EB135791744E}" srcId="{C9D41B37-11DE-4CFB-8B6E-7E784D7CAEC7}" destId="{0B1E7B15-9FF8-483B-BAA5-1EE9C5018FE9}" srcOrd="0" destOrd="0" parTransId="{1E5849D0-AA6B-4F63-A55B-962BB49575B7}" sibTransId="{B00A18DB-7C16-4467-967C-133D8217A8D6}"/>
    <dgm:cxn modelId="{9DDB725D-C8D7-46CE-8A7E-9EEB76D7776D}" type="presOf" srcId="{0B1E7B15-9FF8-483B-BAA5-1EE9C5018FE9}" destId="{9BA5B432-CCD4-4FA2-98BE-59CC18F1D6DA}" srcOrd="0" destOrd="0" presId="urn:microsoft.com/office/officeart/2008/layout/LinedList"/>
    <dgm:cxn modelId="{2A529046-3FE8-4AC6-AD7F-B6C86EA5B594}" srcId="{C9D41B37-11DE-4CFB-8B6E-7E784D7CAEC7}" destId="{E111BE3F-984B-42A4-9B34-94FBB19A14D3}" srcOrd="2" destOrd="0" parTransId="{10DB63A5-0690-4072-A994-D48F1E854CB2}" sibTransId="{9D74CACE-FEBC-411C-B487-5E6719F36137}"/>
    <dgm:cxn modelId="{3F07C9A2-B525-4070-AA76-04B5B3130FF5}" srcId="{C9D41B37-11DE-4CFB-8B6E-7E784D7CAEC7}" destId="{2E9B494B-D9CB-475B-99F0-2BCF95CBFCCD}" srcOrd="3" destOrd="0" parTransId="{AC9C5D57-920D-40A3-AAB7-20CF0EA51178}" sibTransId="{88CD2D69-7F3E-4689-9207-C7D9E7DE76A0}"/>
    <dgm:cxn modelId="{B1921DAC-25BC-488E-A007-FF0E4B00801C}" type="presOf" srcId="{E111BE3F-984B-42A4-9B34-94FBB19A14D3}" destId="{063914EE-4CFF-4F0D-A590-0F91F47786DF}" srcOrd="0" destOrd="0" presId="urn:microsoft.com/office/officeart/2008/layout/LinedList"/>
    <dgm:cxn modelId="{BA68CCAC-9AAE-49ED-942D-043227C91479}" srcId="{C9D41B37-11DE-4CFB-8B6E-7E784D7CAEC7}" destId="{94345802-A48E-4076-81F0-7AEB2B1C252E}" srcOrd="1" destOrd="0" parTransId="{382B7A69-1C14-4842-AA34-2D5D41F87A02}" sibTransId="{6CE43B59-5431-4612-89AD-50246EC17ED0}"/>
    <dgm:cxn modelId="{A11537B3-C66B-4191-BECD-F815EE5E2EB8}" type="presOf" srcId="{2E9B494B-D9CB-475B-99F0-2BCF95CBFCCD}" destId="{AC1E7350-23D2-4377-88DC-83B16D4AF8CD}" srcOrd="0" destOrd="0" presId="urn:microsoft.com/office/officeart/2008/layout/LinedList"/>
    <dgm:cxn modelId="{9CA57C81-32E5-4D55-8068-7692BC83F023}" type="presParOf" srcId="{BAA9AAAC-3588-45DC-B49F-5E6E64756E92}" destId="{A8CC2881-8A2D-4D8B-8FFA-4E945BDF9CAE}" srcOrd="0" destOrd="0" presId="urn:microsoft.com/office/officeart/2008/layout/LinedList"/>
    <dgm:cxn modelId="{2E125E7B-747B-4054-B596-FF3C23490CC3}" type="presParOf" srcId="{BAA9AAAC-3588-45DC-B49F-5E6E64756E92}" destId="{21F51670-9236-42E4-BA7A-771FA10F70E7}" srcOrd="1" destOrd="0" presId="urn:microsoft.com/office/officeart/2008/layout/LinedList"/>
    <dgm:cxn modelId="{0F3C7E2A-74D6-44EB-B408-4DCB33B25068}" type="presParOf" srcId="{21F51670-9236-42E4-BA7A-771FA10F70E7}" destId="{9BA5B432-CCD4-4FA2-98BE-59CC18F1D6DA}" srcOrd="0" destOrd="0" presId="urn:microsoft.com/office/officeart/2008/layout/LinedList"/>
    <dgm:cxn modelId="{E8B260AA-165B-48A5-88A2-14B8627282A3}" type="presParOf" srcId="{21F51670-9236-42E4-BA7A-771FA10F70E7}" destId="{20942A2A-27FD-4DD9-963D-C0D7D7CB7CA1}" srcOrd="1" destOrd="0" presId="urn:microsoft.com/office/officeart/2008/layout/LinedList"/>
    <dgm:cxn modelId="{2BD9CBBA-0E30-409E-A53D-12CC7F6FA5F9}" type="presParOf" srcId="{BAA9AAAC-3588-45DC-B49F-5E6E64756E92}" destId="{828FD34E-79AB-4D05-A6B1-A39CA5CC0799}" srcOrd="2" destOrd="0" presId="urn:microsoft.com/office/officeart/2008/layout/LinedList"/>
    <dgm:cxn modelId="{96ABF870-2580-4842-AA40-675499213471}" type="presParOf" srcId="{BAA9AAAC-3588-45DC-B49F-5E6E64756E92}" destId="{CD6E9BFD-A2A8-46FC-97DE-325DC52856DA}" srcOrd="3" destOrd="0" presId="urn:microsoft.com/office/officeart/2008/layout/LinedList"/>
    <dgm:cxn modelId="{0F2841A6-EB8C-4D7D-8921-F1DF686A44AB}" type="presParOf" srcId="{CD6E9BFD-A2A8-46FC-97DE-325DC52856DA}" destId="{2480015B-AED8-4BB2-B43A-FB98EC552B97}" srcOrd="0" destOrd="0" presId="urn:microsoft.com/office/officeart/2008/layout/LinedList"/>
    <dgm:cxn modelId="{ECDBA72B-1088-4488-83E0-137E2706A53C}" type="presParOf" srcId="{CD6E9BFD-A2A8-46FC-97DE-325DC52856DA}" destId="{553FD5BF-AC16-4C48-9DD8-1CE686CF9640}" srcOrd="1" destOrd="0" presId="urn:microsoft.com/office/officeart/2008/layout/LinedList"/>
    <dgm:cxn modelId="{7670ACB2-CB77-4670-9A0F-8CE8152EF551}" type="presParOf" srcId="{BAA9AAAC-3588-45DC-B49F-5E6E64756E92}" destId="{98FD7595-524E-429B-B09B-B863FC806F56}" srcOrd="4" destOrd="0" presId="urn:microsoft.com/office/officeart/2008/layout/LinedList"/>
    <dgm:cxn modelId="{EC8AA66A-1F4A-48C8-AD96-8562D7C13563}" type="presParOf" srcId="{BAA9AAAC-3588-45DC-B49F-5E6E64756E92}" destId="{34CD50DD-1BC6-46CE-B851-DF22611D2466}" srcOrd="5" destOrd="0" presId="urn:microsoft.com/office/officeart/2008/layout/LinedList"/>
    <dgm:cxn modelId="{536BD1E0-FD41-47F6-BD1C-B7A4114F6455}" type="presParOf" srcId="{34CD50DD-1BC6-46CE-B851-DF22611D2466}" destId="{063914EE-4CFF-4F0D-A590-0F91F47786DF}" srcOrd="0" destOrd="0" presId="urn:microsoft.com/office/officeart/2008/layout/LinedList"/>
    <dgm:cxn modelId="{395D85A6-51BF-43A4-9845-02FA4DED5532}" type="presParOf" srcId="{34CD50DD-1BC6-46CE-B851-DF22611D2466}" destId="{4CAEFA36-DCC2-4DAB-9991-D03DA233C729}" srcOrd="1" destOrd="0" presId="urn:microsoft.com/office/officeart/2008/layout/LinedList"/>
    <dgm:cxn modelId="{20A67501-D8B1-4D29-9925-CF179DE176EA}" type="presParOf" srcId="{BAA9AAAC-3588-45DC-B49F-5E6E64756E92}" destId="{3B277A42-4FEE-472E-BA88-66BE2AC903F0}" srcOrd="6" destOrd="0" presId="urn:microsoft.com/office/officeart/2008/layout/LinedList"/>
    <dgm:cxn modelId="{F8379AA8-C707-45EF-9EE7-91B2985432A6}" type="presParOf" srcId="{BAA9AAAC-3588-45DC-B49F-5E6E64756E92}" destId="{F40E1F26-F185-46B1-B9BA-8887113EA819}" srcOrd="7" destOrd="0" presId="urn:microsoft.com/office/officeart/2008/layout/LinedList"/>
    <dgm:cxn modelId="{55EA3FA5-4307-4319-81B7-66AEC3E543E7}" type="presParOf" srcId="{F40E1F26-F185-46B1-B9BA-8887113EA819}" destId="{AC1E7350-23D2-4377-88DC-83B16D4AF8CD}" srcOrd="0" destOrd="0" presId="urn:microsoft.com/office/officeart/2008/layout/LinedList"/>
    <dgm:cxn modelId="{1D716287-CC1F-4B76-BB1C-26C559ADB201}" type="presParOf" srcId="{F40E1F26-F185-46B1-B9BA-8887113EA819}" destId="{A6172465-33EB-43EC-8AAD-EF4B3D4F275B}"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CBD663-FFF7-41DF-9F86-B6574EE833EB}" type="doc">
      <dgm:prSet loTypeId="urn:microsoft.com/office/officeart/2008/layout/LinedList" loCatId="list" qsTypeId="urn:microsoft.com/office/officeart/2005/8/quickstyle/simple5" qsCatId="simple" csTypeId="urn:microsoft.com/office/officeart/2005/8/colors/colorful1" csCatId="colorful"/>
      <dgm:spPr/>
      <dgm:t>
        <a:bodyPr/>
        <a:lstStyle/>
        <a:p>
          <a:endParaRPr lang="en-US"/>
        </a:p>
      </dgm:t>
    </dgm:pt>
    <dgm:pt modelId="{14020EEE-2050-4B85-9AA0-B99ED75399E9}">
      <dgm:prSet/>
      <dgm:spPr/>
      <dgm:t>
        <a:bodyPr/>
        <a:lstStyle/>
        <a:p>
          <a:r>
            <a:rPr lang="en-US"/>
            <a:t>The child welfare agencies and non-profits are systems composed of many subsystems (e.g., clinical practice, quality assurance system, training system, human resources, etc.). </a:t>
          </a:r>
        </a:p>
      </dgm:t>
    </dgm:pt>
    <dgm:pt modelId="{2FA5D718-1E11-4C7B-8ACE-4D323115A647}" type="parTrans" cxnId="{7261506C-DE86-48FF-A6BF-CF1E484A51AB}">
      <dgm:prSet/>
      <dgm:spPr/>
      <dgm:t>
        <a:bodyPr/>
        <a:lstStyle/>
        <a:p>
          <a:endParaRPr lang="en-US"/>
        </a:p>
      </dgm:t>
    </dgm:pt>
    <dgm:pt modelId="{6C6D271C-7EF6-46D3-B2B5-06E00CCFC0D8}" type="sibTrans" cxnId="{7261506C-DE86-48FF-A6BF-CF1E484A51AB}">
      <dgm:prSet/>
      <dgm:spPr/>
      <dgm:t>
        <a:bodyPr/>
        <a:lstStyle/>
        <a:p>
          <a:endParaRPr lang="en-US"/>
        </a:p>
      </dgm:t>
    </dgm:pt>
    <dgm:pt modelId="{281BFF00-5512-41F5-BA23-AF89DA051F96}">
      <dgm:prSet/>
      <dgm:spPr/>
      <dgm:t>
        <a:bodyPr/>
        <a:lstStyle/>
        <a:p>
          <a:r>
            <a:rPr lang="en-US" dirty="0"/>
            <a:t>Management within the organization (e.g. linking management, supervision and practice; creating integrated policy, planning and training)</a:t>
          </a:r>
        </a:p>
      </dgm:t>
    </dgm:pt>
    <dgm:pt modelId="{214B6110-96CD-4159-8881-08E68C6F5E2A}" type="parTrans" cxnId="{EA722FDE-18EB-43AD-BB7F-C05C239A8130}">
      <dgm:prSet/>
      <dgm:spPr/>
      <dgm:t>
        <a:bodyPr/>
        <a:lstStyle/>
        <a:p>
          <a:endParaRPr lang="en-US"/>
        </a:p>
      </dgm:t>
    </dgm:pt>
    <dgm:pt modelId="{2A437B88-CA7D-4C85-AC94-F77FBC950D2B}" type="sibTrans" cxnId="{EA722FDE-18EB-43AD-BB7F-C05C239A8130}">
      <dgm:prSet/>
      <dgm:spPr/>
      <dgm:t>
        <a:bodyPr/>
        <a:lstStyle/>
        <a:p>
          <a:endParaRPr lang="en-US"/>
        </a:p>
      </dgm:t>
    </dgm:pt>
    <dgm:pt modelId="{83CAD707-248C-4F38-8BEA-0D466B67B941}">
      <dgm:prSet/>
      <dgm:spPr/>
      <dgm:t>
        <a:bodyPr/>
        <a:lstStyle/>
        <a:p>
          <a:r>
            <a:rPr lang="en-US"/>
            <a:t>Management with other system partners in the larger child welfare community (e.g., social service providers)   </a:t>
          </a:r>
        </a:p>
      </dgm:t>
    </dgm:pt>
    <dgm:pt modelId="{074DB471-21DE-4F9D-8B95-16DABBF894B6}" type="parTrans" cxnId="{E83246D4-9A32-47A0-8B0A-972728E37AC5}">
      <dgm:prSet/>
      <dgm:spPr/>
      <dgm:t>
        <a:bodyPr/>
        <a:lstStyle/>
        <a:p>
          <a:endParaRPr lang="en-US"/>
        </a:p>
      </dgm:t>
    </dgm:pt>
    <dgm:pt modelId="{F9DD6720-014D-4D7A-B008-2889D4D59DA3}" type="sibTrans" cxnId="{E83246D4-9A32-47A0-8B0A-972728E37AC5}">
      <dgm:prSet/>
      <dgm:spPr/>
      <dgm:t>
        <a:bodyPr/>
        <a:lstStyle/>
        <a:p>
          <a:endParaRPr lang="en-US"/>
        </a:p>
      </dgm:t>
    </dgm:pt>
    <dgm:pt modelId="{2173A044-D367-4EF1-8366-9DB90D5B7377}" type="pres">
      <dgm:prSet presAssocID="{1CCBD663-FFF7-41DF-9F86-B6574EE833EB}" presName="vert0" presStyleCnt="0">
        <dgm:presLayoutVars>
          <dgm:dir/>
          <dgm:animOne val="branch"/>
          <dgm:animLvl val="lvl"/>
        </dgm:presLayoutVars>
      </dgm:prSet>
      <dgm:spPr/>
    </dgm:pt>
    <dgm:pt modelId="{D6E7EFE1-FB65-498D-BD84-31E82AC0BE8F}" type="pres">
      <dgm:prSet presAssocID="{14020EEE-2050-4B85-9AA0-B99ED75399E9}" presName="thickLine" presStyleLbl="alignNode1" presStyleIdx="0" presStyleCnt="3"/>
      <dgm:spPr/>
    </dgm:pt>
    <dgm:pt modelId="{B37CAD2D-7547-4AE9-B1F1-048061B28C8F}" type="pres">
      <dgm:prSet presAssocID="{14020EEE-2050-4B85-9AA0-B99ED75399E9}" presName="horz1" presStyleCnt="0"/>
      <dgm:spPr/>
    </dgm:pt>
    <dgm:pt modelId="{CBE8EA6B-8045-4A05-AF3B-AA30D46171F1}" type="pres">
      <dgm:prSet presAssocID="{14020EEE-2050-4B85-9AA0-B99ED75399E9}" presName="tx1" presStyleLbl="revTx" presStyleIdx="0" presStyleCnt="3"/>
      <dgm:spPr/>
    </dgm:pt>
    <dgm:pt modelId="{FB4972C5-B0C5-4E7A-83A9-C43FCBE24C0B}" type="pres">
      <dgm:prSet presAssocID="{14020EEE-2050-4B85-9AA0-B99ED75399E9}" presName="vert1" presStyleCnt="0"/>
      <dgm:spPr/>
    </dgm:pt>
    <dgm:pt modelId="{041BF4CF-99B8-4961-9ED2-DB44893D3A00}" type="pres">
      <dgm:prSet presAssocID="{281BFF00-5512-41F5-BA23-AF89DA051F96}" presName="thickLine" presStyleLbl="alignNode1" presStyleIdx="1" presStyleCnt="3"/>
      <dgm:spPr/>
    </dgm:pt>
    <dgm:pt modelId="{2D6FD05F-2697-4086-B38D-5FC71704B331}" type="pres">
      <dgm:prSet presAssocID="{281BFF00-5512-41F5-BA23-AF89DA051F96}" presName="horz1" presStyleCnt="0"/>
      <dgm:spPr/>
    </dgm:pt>
    <dgm:pt modelId="{4C8556F8-F869-4CF9-98AE-22B5841DDD14}" type="pres">
      <dgm:prSet presAssocID="{281BFF00-5512-41F5-BA23-AF89DA051F96}" presName="tx1" presStyleLbl="revTx" presStyleIdx="1" presStyleCnt="3"/>
      <dgm:spPr/>
    </dgm:pt>
    <dgm:pt modelId="{D9865D40-1A45-4670-A8E7-6F701D92AD80}" type="pres">
      <dgm:prSet presAssocID="{281BFF00-5512-41F5-BA23-AF89DA051F96}" presName="vert1" presStyleCnt="0"/>
      <dgm:spPr/>
    </dgm:pt>
    <dgm:pt modelId="{A449008F-9FEA-4BD9-926E-B0FD36633400}" type="pres">
      <dgm:prSet presAssocID="{83CAD707-248C-4F38-8BEA-0D466B67B941}" presName="thickLine" presStyleLbl="alignNode1" presStyleIdx="2" presStyleCnt="3"/>
      <dgm:spPr/>
    </dgm:pt>
    <dgm:pt modelId="{FE80D883-A570-47B1-9D24-C9EA70C6EBD2}" type="pres">
      <dgm:prSet presAssocID="{83CAD707-248C-4F38-8BEA-0D466B67B941}" presName="horz1" presStyleCnt="0"/>
      <dgm:spPr/>
    </dgm:pt>
    <dgm:pt modelId="{A0CE7DE7-2DC6-4B00-ABDB-7F8F71A9FE0D}" type="pres">
      <dgm:prSet presAssocID="{83CAD707-248C-4F38-8BEA-0D466B67B941}" presName="tx1" presStyleLbl="revTx" presStyleIdx="2" presStyleCnt="3"/>
      <dgm:spPr/>
    </dgm:pt>
    <dgm:pt modelId="{8130AB3B-F4D1-43A9-B98D-E4DF4BB5EC2F}" type="pres">
      <dgm:prSet presAssocID="{83CAD707-248C-4F38-8BEA-0D466B67B941}" presName="vert1" presStyleCnt="0"/>
      <dgm:spPr/>
    </dgm:pt>
  </dgm:ptLst>
  <dgm:cxnLst>
    <dgm:cxn modelId="{19C19268-6784-431A-8ECE-729F309DEC19}" type="presOf" srcId="{14020EEE-2050-4B85-9AA0-B99ED75399E9}" destId="{CBE8EA6B-8045-4A05-AF3B-AA30D46171F1}" srcOrd="0" destOrd="0" presId="urn:microsoft.com/office/officeart/2008/layout/LinedList"/>
    <dgm:cxn modelId="{7261506C-DE86-48FF-A6BF-CF1E484A51AB}" srcId="{1CCBD663-FFF7-41DF-9F86-B6574EE833EB}" destId="{14020EEE-2050-4B85-9AA0-B99ED75399E9}" srcOrd="0" destOrd="0" parTransId="{2FA5D718-1E11-4C7B-8ACE-4D323115A647}" sibTransId="{6C6D271C-7EF6-46D3-B2B5-06E00CCFC0D8}"/>
    <dgm:cxn modelId="{D607179A-982E-4AEF-BC0A-822B1D5D147A}" type="presOf" srcId="{83CAD707-248C-4F38-8BEA-0D466B67B941}" destId="{A0CE7DE7-2DC6-4B00-ABDB-7F8F71A9FE0D}" srcOrd="0" destOrd="0" presId="urn:microsoft.com/office/officeart/2008/layout/LinedList"/>
    <dgm:cxn modelId="{483D4FD3-79A4-4B74-AAEB-951C71B5597E}" type="presOf" srcId="{1CCBD663-FFF7-41DF-9F86-B6574EE833EB}" destId="{2173A044-D367-4EF1-8366-9DB90D5B7377}" srcOrd="0" destOrd="0" presId="urn:microsoft.com/office/officeart/2008/layout/LinedList"/>
    <dgm:cxn modelId="{DAB85CD4-4B34-465F-9B9E-197FF343A6BE}" type="presOf" srcId="{281BFF00-5512-41F5-BA23-AF89DA051F96}" destId="{4C8556F8-F869-4CF9-98AE-22B5841DDD14}" srcOrd="0" destOrd="0" presId="urn:microsoft.com/office/officeart/2008/layout/LinedList"/>
    <dgm:cxn modelId="{E83246D4-9A32-47A0-8B0A-972728E37AC5}" srcId="{1CCBD663-FFF7-41DF-9F86-B6574EE833EB}" destId="{83CAD707-248C-4F38-8BEA-0D466B67B941}" srcOrd="2" destOrd="0" parTransId="{074DB471-21DE-4F9D-8B95-16DABBF894B6}" sibTransId="{F9DD6720-014D-4D7A-B008-2889D4D59DA3}"/>
    <dgm:cxn modelId="{EA722FDE-18EB-43AD-BB7F-C05C239A8130}" srcId="{1CCBD663-FFF7-41DF-9F86-B6574EE833EB}" destId="{281BFF00-5512-41F5-BA23-AF89DA051F96}" srcOrd="1" destOrd="0" parTransId="{214B6110-96CD-4159-8881-08E68C6F5E2A}" sibTransId="{2A437B88-CA7D-4C85-AC94-F77FBC950D2B}"/>
    <dgm:cxn modelId="{2D54D529-0C7F-43D0-AFE5-B97A407C68EA}" type="presParOf" srcId="{2173A044-D367-4EF1-8366-9DB90D5B7377}" destId="{D6E7EFE1-FB65-498D-BD84-31E82AC0BE8F}" srcOrd="0" destOrd="0" presId="urn:microsoft.com/office/officeart/2008/layout/LinedList"/>
    <dgm:cxn modelId="{A6355AB6-8377-4839-847B-5FED0DE0E32C}" type="presParOf" srcId="{2173A044-D367-4EF1-8366-9DB90D5B7377}" destId="{B37CAD2D-7547-4AE9-B1F1-048061B28C8F}" srcOrd="1" destOrd="0" presId="urn:microsoft.com/office/officeart/2008/layout/LinedList"/>
    <dgm:cxn modelId="{D87EC741-0AFD-4668-9810-16294E2FBB5F}" type="presParOf" srcId="{B37CAD2D-7547-4AE9-B1F1-048061B28C8F}" destId="{CBE8EA6B-8045-4A05-AF3B-AA30D46171F1}" srcOrd="0" destOrd="0" presId="urn:microsoft.com/office/officeart/2008/layout/LinedList"/>
    <dgm:cxn modelId="{EF1740D2-1C83-49B2-A7A0-A927D6E31DC3}" type="presParOf" srcId="{B37CAD2D-7547-4AE9-B1F1-048061B28C8F}" destId="{FB4972C5-B0C5-4E7A-83A9-C43FCBE24C0B}" srcOrd="1" destOrd="0" presId="urn:microsoft.com/office/officeart/2008/layout/LinedList"/>
    <dgm:cxn modelId="{FFCE5F8A-00D2-4541-84ED-6AA3081F1116}" type="presParOf" srcId="{2173A044-D367-4EF1-8366-9DB90D5B7377}" destId="{041BF4CF-99B8-4961-9ED2-DB44893D3A00}" srcOrd="2" destOrd="0" presId="urn:microsoft.com/office/officeart/2008/layout/LinedList"/>
    <dgm:cxn modelId="{AFBFE300-D6D3-4A81-BC34-CF430FBB7EA5}" type="presParOf" srcId="{2173A044-D367-4EF1-8366-9DB90D5B7377}" destId="{2D6FD05F-2697-4086-B38D-5FC71704B331}" srcOrd="3" destOrd="0" presId="urn:microsoft.com/office/officeart/2008/layout/LinedList"/>
    <dgm:cxn modelId="{669F9296-9386-484B-A954-F589FABD1D73}" type="presParOf" srcId="{2D6FD05F-2697-4086-B38D-5FC71704B331}" destId="{4C8556F8-F869-4CF9-98AE-22B5841DDD14}" srcOrd="0" destOrd="0" presId="urn:microsoft.com/office/officeart/2008/layout/LinedList"/>
    <dgm:cxn modelId="{B7933C1E-201F-4C84-847B-0B49FD386B38}" type="presParOf" srcId="{2D6FD05F-2697-4086-B38D-5FC71704B331}" destId="{D9865D40-1A45-4670-A8E7-6F701D92AD80}" srcOrd="1" destOrd="0" presId="urn:microsoft.com/office/officeart/2008/layout/LinedList"/>
    <dgm:cxn modelId="{1FA4B2AB-CF76-4989-BB89-5E7D2132C699}" type="presParOf" srcId="{2173A044-D367-4EF1-8366-9DB90D5B7377}" destId="{A449008F-9FEA-4BD9-926E-B0FD36633400}" srcOrd="4" destOrd="0" presId="urn:microsoft.com/office/officeart/2008/layout/LinedList"/>
    <dgm:cxn modelId="{1E3A7295-42A7-4F89-90CA-8DB631EEAC93}" type="presParOf" srcId="{2173A044-D367-4EF1-8366-9DB90D5B7377}" destId="{FE80D883-A570-47B1-9D24-C9EA70C6EBD2}" srcOrd="5" destOrd="0" presId="urn:microsoft.com/office/officeart/2008/layout/LinedList"/>
    <dgm:cxn modelId="{134E9319-4E9F-4F97-A751-FE6688370264}" type="presParOf" srcId="{FE80D883-A570-47B1-9D24-C9EA70C6EBD2}" destId="{A0CE7DE7-2DC6-4B00-ABDB-7F8F71A9FE0D}" srcOrd="0" destOrd="0" presId="urn:microsoft.com/office/officeart/2008/layout/LinedList"/>
    <dgm:cxn modelId="{A96DC844-28C1-4DA2-A268-0EEE2B5C2980}" type="presParOf" srcId="{FE80D883-A570-47B1-9D24-C9EA70C6EBD2}" destId="{8130AB3B-F4D1-43A9-B98D-E4DF4BB5EC2F}"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D7BC5-4767-4EAD-85B7-358153FAAF71}">
      <dsp:nvSpPr>
        <dsp:cNvPr id="0" name=""/>
        <dsp:cNvSpPr/>
      </dsp:nvSpPr>
      <dsp:spPr>
        <a:xfrm>
          <a:off x="0" y="3635"/>
          <a:ext cx="6797675" cy="81549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Cross Organizational Appointments</a:t>
          </a:r>
        </a:p>
      </dsp:txBody>
      <dsp:txXfrm>
        <a:off x="39809" y="43444"/>
        <a:ext cx="6718057" cy="735872"/>
      </dsp:txXfrm>
    </dsp:sp>
    <dsp:sp modelId="{3D9CF638-C5EC-44EC-833A-FE28F1A2D915}">
      <dsp:nvSpPr>
        <dsp:cNvPr id="0" name=""/>
        <dsp:cNvSpPr/>
      </dsp:nvSpPr>
      <dsp:spPr>
        <a:xfrm>
          <a:off x="0" y="819126"/>
          <a:ext cx="6797675" cy="168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Visiting Scholar at the Higher School of Economics</a:t>
          </a:r>
        </a:p>
        <a:p>
          <a:pPr marL="228600" lvl="1" indent="-228600" algn="l" defTabSz="1200150">
            <a:lnSpc>
              <a:spcPct val="90000"/>
            </a:lnSpc>
            <a:spcBef>
              <a:spcPct val="0"/>
            </a:spcBef>
            <a:spcAft>
              <a:spcPct val="20000"/>
            </a:spcAft>
            <a:buChar char="•"/>
          </a:pPr>
          <a:r>
            <a:rPr lang="en-US" sz="2700" kern="1200" dirty="0"/>
            <a:t>Visiting Fulbright at the University of Southern Maine</a:t>
          </a:r>
        </a:p>
      </dsp:txBody>
      <dsp:txXfrm>
        <a:off x="0" y="819126"/>
        <a:ext cx="6797675" cy="1689120"/>
      </dsp:txXfrm>
    </dsp:sp>
    <dsp:sp modelId="{2B63E1BF-9B01-4839-A389-DCD13AFCD523}">
      <dsp:nvSpPr>
        <dsp:cNvPr id="0" name=""/>
        <dsp:cNvSpPr/>
      </dsp:nvSpPr>
      <dsp:spPr>
        <a:xfrm>
          <a:off x="0" y="2508246"/>
          <a:ext cx="6797675" cy="815490"/>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Work Included: </a:t>
          </a:r>
        </a:p>
      </dsp:txBody>
      <dsp:txXfrm>
        <a:off x="39809" y="2548055"/>
        <a:ext cx="6718057" cy="735872"/>
      </dsp:txXfrm>
    </dsp:sp>
    <dsp:sp modelId="{DD07FBDB-1393-4016-BDB4-B6DD4F0A1C3A}">
      <dsp:nvSpPr>
        <dsp:cNvPr id="0" name=""/>
        <dsp:cNvSpPr/>
      </dsp:nvSpPr>
      <dsp:spPr>
        <a:xfrm>
          <a:off x="0" y="3323736"/>
          <a:ext cx="6797675" cy="2322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Class Development</a:t>
          </a:r>
        </a:p>
        <a:p>
          <a:pPr marL="228600" lvl="1" indent="-228600" algn="l" defTabSz="1200150">
            <a:lnSpc>
              <a:spcPct val="90000"/>
            </a:lnSpc>
            <a:spcBef>
              <a:spcPct val="0"/>
            </a:spcBef>
            <a:spcAft>
              <a:spcPct val="20000"/>
            </a:spcAft>
            <a:buChar char="•"/>
          </a:pPr>
          <a:r>
            <a:rPr lang="en-US" sz="2700" kern="1200" dirty="0"/>
            <a:t>Teaching</a:t>
          </a:r>
        </a:p>
        <a:p>
          <a:pPr marL="228600" lvl="1" indent="-228600" algn="l" defTabSz="1200150">
            <a:lnSpc>
              <a:spcPct val="90000"/>
            </a:lnSpc>
            <a:spcBef>
              <a:spcPct val="0"/>
            </a:spcBef>
            <a:spcAft>
              <a:spcPct val="20000"/>
            </a:spcAft>
            <a:buChar char="•"/>
          </a:pPr>
          <a:r>
            <a:rPr lang="en-US" sz="2700" kern="1200" dirty="0"/>
            <a:t>Conference Presentations</a:t>
          </a:r>
        </a:p>
        <a:p>
          <a:pPr marL="228600" lvl="1" indent="-228600" algn="l" defTabSz="1200150">
            <a:lnSpc>
              <a:spcPct val="90000"/>
            </a:lnSpc>
            <a:spcBef>
              <a:spcPct val="0"/>
            </a:spcBef>
            <a:spcAft>
              <a:spcPct val="20000"/>
            </a:spcAft>
            <a:buChar char="•"/>
          </a:pPr>
          <a:r>
            <a:rPr lang="en-US" sz="2700" kern="1200" dirty="0"/>
            <a:t>Writing</a:t>
          </a:r>
        </a:p>
        <a:p>
          <a:pPr marL="228600" lvl="1" indent="-228600" algn="l" defTabSz="1200150">
            <a:lnSpc>
              <a:spcPct val="90000"/>
            </a:lnSpc>
            <a:spcBef>
              <a:spcPct val="0"/>
            </a:spcBef>
            <a:spcAft>
              <a:spcPct val="20000"/>
            </a:spcAft>
            <a:buChar char="•"/>
          </a:pPr>
          <a:r>
            <a:rPr lang="en-US" sz="2700" kern="1200" dirty="0"/>
            <a:t>Mutual Goals and Outcomes</a:t>
          </a:r>
        </a:p>
      </dsp:txBody>
      <dsp:txXfrm>
        <a:off x="0" y="3323736"/>
        <a:ext cx="6797675" cy="23225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C2881-8A2D-4D8B-8FFA-4E945BDF9CAE}">
      <dsp:nvSpPr>
        <dsp:cNvPr id="0" name=""/>
        <dsp:cNvSpPr/>
      </dsp:nvSpPr>
      <dsp:spPr>
        <a:xfrm>
          <a:off x="0" y="0"/>
          <a:ext cx="6368142"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BA5B432-CCD4-4FA2-98BE-59CC18F1D6DA}">
      <dsp:nvSpPr>
        <dsp:cNvPr id="0" name=""/>
        <dsp:cNvSpPr/>
      </dsp:nvSpPr>
      <dsp:spPr>
        <a:xfrm>
          <a:off x="0" y="0"/>
          <a:ext cx="6368142" cy="917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How can we improve the way we design, implement and evaluate the work that we do? </a:t>
          </a:r>
        </a:p>
      </dsp:txBody>
      <dsp:txXfrm>
        <a:off x="0" y="0"/>
        <a:ext cx="6368142" cy="917544"/>
      </dsp:txXfrm>
    </dsp:sp>
    <dsp:sp modelId="{828FD34E-79AB-4D05-A6B1-A39CA5CC0799}">
      <dsp:nvSpPr>
        <dsp:cNvPr id="0" name=""/>
        <dsp:cNvSpPr/>
      </dsp:nvSpPr>
      <dsp:spPr>
        <a:xfrm>
          <a:off x="0" y="917545"/>
          <a:ext cx="6368142" cy="0"/>
        </a:xfrm>
        <a:prstGeom prst="line">
          <a:avLst/>
        </a:prstGeom>
        <a:solidFill>
          <a:schemeClr val="accent5">
            <a:hueOff val="709040"/>
            <a:satOff val="-7964"/>
            <a:lumOff val="-1699"/>
            <a:alphaOff val="0"/>
          </a:schemeClr>
        </a:solidFill>
        <a:ln w="15875" cap="flat" cmpd="sng" algn="ctr">
          <a:solidFill>
            <a:schemeClr val="accent5">
              <a:hueOff val="709040"/>
              <a:satOff val="-7964"/>
              <a:lumOff val="-1699"/>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480015B-AED8-4BB2-B43A-FB98EC552B97}">
      <dsp:nvSpPr>
        <dsp:cNvPr id="0" name=""/>
        <dsp:cNvSpPr/>
      </dsp:nvSpPr>
      <dsp:spPr>
        <a:xfrm>
          <a:off x="0" y="917544"/>
          <a:ext cx="6368142" cy="917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How can we shift our focus from collecting data, to using it to improve services for children, families, and communities?</a:t>
          </a:r>
        </a:p>
        <a:p>
          <a:pPr marL="0" lvl="0" indent="0" algn="l" defTabSz="889000">
            <a:lnSpc>
              <a:spcPct val="90000"/>
            </a:lnSpc>
            <a:spcBef>
              <a:spcPct val="0"/>
            </a:spcBef>
            <a:spcAft>
              <a:spcPct val="35000"/>
            </a:spcAft>
            <a:buNone/>
          </a:pPr>
          <a:endParaRPr lang="en-US" sz="1600" kern="1200" dirty="0"/>
        </a:p>
      </dsp:txBody>
      <dsp:txXfrm>
        <a:off x="0" y="917544"/>
        <a:ext cx="6368142" cy="917544"/>
      </dsp:txXfrm>
    </dsp:sp>
    <dsp:sp modelId="{98FD7595-524E-429B-B09B-B863FC806F56}">
      <dsp:nvSpPr>
        <dsp:cNvPr id="0" name=""/>
        <dsp:cNvSpPr/>
      </dsp:nvSpPr>
      <dsp:spPr>
        <a:xfrm>
          <a:off x="0" y="1835090"/>
          <a:ext cx="6368142" cy="0"/>
        </a:xfrm>
        <a:prstGeom prst="line">
          <a:avLst/>
        </a:prstGeom>
        <a:solidFill>
          <a:schemeClr val="accent5">
            <a:hueOff val="1418080"/>
            <a:satOff val="-15927"/>
            <a:lumOff val="-3399"/>
            <a:alphaOff val="0"/>
          </a:schemeClr>
        </a:solidFill>
        <a:ln w="15875" cap="flat" cmpd="sng" algn="ctr">
          <a:solidFill>
            <a:schemeClr val="accent5">
              <a:hueOff val="1418080"/>
              <a:satOff val="-15927"/>
              <a:lumOff val="-3399"/>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063914EE-4CFF-4F0D-A590-0F91F47786DF}">
      <dsp:nvSpPr>
        <dsp:cNvPr id="0" name=""/>
        <dsp:cNvSpPr/>
      </dsp:nvSpPr>
      <dsp:spPr>
        <a:xfrm>
          <a:off x="0" y="1835089"/>
          <a:ext cx="6368142" cy="917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How can we know that practices result in positive child and family outcomes?</a:t>
          </a:r>
        </a:p>
        <a:p>
          <a:pPr marL="0" lvl="0" indent="0" algn="l" defTabSz="889000">
            <a:lnSpc>
              <a:spcPct val="90000"/>
            </a:lnSpc>
            <a:spcBef>
              <a:spcPct val="0"/>
            </a:spcBef>
            <a:spcAft>
              <a:spcPct val="35000"/>
            </a:spcAft>
            <a:buNone/>
          </a:pPr>
          <a:endParaRPr lang="en-US" sz="1600" kern="1200" dirty="0"/>
        </a:p>
      </dsp:txBody>
      <dsp:txXfrm>
        <a:off x="0" y="1835089"/>
        <a:ext cx="6368142" cy="917544"/>
      </dsp:txXfrm>
    </dsp:sp>
    <dsp:sp modelId="{3B277A42-4FEE-472E-BA88-66BE2AC903F0}">
      <dsp:nvSpPr>
        <dsp:cNvPr id="0" name=""/>
        <dsp:cNvSpPr/>
      </dsp:nvSpPr>
      <dsp:spPr>
        <a:xfrm>
          <a:off x="0" y="2752634"/>
          <a:ext cx="6368142" cy="0"/>
        </a:xfrm>
        <a:prstGeom prst="line">
          <a:avLst/>
        </a:prstGeom>
        <a:solidFill>
          <a:schemeClr val="accent5">
            <a:hueOff val="2127120"/>
            <a:satOff val="-23891"/>
            <a:lumOff val="-5098"/>
            <a:alphaOff val="0"/>
          </a:schemeClr>
        </a:solidFill>
        <a:ln w="15875" cap="flat" cmpd="sng" algn="ctr">
          <a:solidFill>
            <a:schemeClr val="accent5">
              <a:hueOff val="2127120"/>
              <a:satOff val="-23891"/>
              <a:lumOff val="-509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C1E7350-23D2-4377-88DC-83B16D4AF8CD}">
      <dsp:nvSpPr>
        <dsp:cNvPr id="0" name=""/>
        <dsp:cNvSpPr/>
      </dsp:nvSpPr>
      <dsp:spPr>
        <a:xfrm>
          <a:off x="0" y="2752634"/>
          <a:ext cx="6368142" cy="917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mn-lt"/>
            </a:rPr>
            <a:t>How can we hire, manage, retain and promote strong practitioners and leaders?</a:t>
          </a:r>
        </a:p>
      </dsp:txBody>
      <dsp:txXfrm>
        <a:off x="0" y="2752634"/>
        <a:ext cx="6368142" cy="9175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7EFE1-FB65-498D-BD84-31E82AC0BE8F}">
      <dsp:nvSpPr>
        <dsp:cNvPr id="0" name=""/>
        <dsp:cNvSpPr/>
      </dsp:nvSpPr>
      <dsp:spPr>
        <a:xfrm>
          <a:off x="0" y="1783"/>
          <a:ext cx="5977938" cy="0"/>
        </a:xfrm>
        <a:prstGeom prst="lin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CBE8EA6B-8045-4A05-AF3B-AA30D46171F1}">
      <dsp:nvSpPr>
        <dsp:cNvPr id="0" name=""/>
        <dsp:cNvSpPr/>
      </dsp:nvSpPr>
      <dsp:spPr>
        <a:xfrm>
          <a:off x="0" y="1783"/>
          <a:ext cx="5977938" cy="1216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The child welfare agencies and non-profits are systems composed of many subsystems (e.g., clinical practice, quality assurance system, training system, human resources, etc.). </a:t>
          </a:r>
        </a:p>
      </dsp:txBody>
      <dsp:txXfrm>
        <a:off x="0" y="1783"/>
        <a:ext cx="5977938" cy="1216366"/>
      </dsp:txXfrm>
    </dsp:sp>
    <dsp:sp modelId="{041BF4CF-99B8-4961-9ED2-DB44893D3A00}">
      <dsp:nvSpPr>
        <dsp:cNvPr id="0" name=""/>
        <dsp:cNvSpPr/>
      </dsp:nvSpPr>
      <dsp:spPr>
        <a:xfrm>
          <a:off x="0" y="1218150"/>
          <a:ext cx="5977938" cy="0"/>
        </a:xfrm>
        <a:prstGeom prst="line">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w="12700" cap="flat" cmpd="sng" algn="ctr">
          <a:solidFill>
            <a:schemeClr val="accent3">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4C8556F8-F869-4CF9-98AE-22B5841DDD14}">
      <dsp:nvSpPr>
        <dsp:cNvPr id="0" name=""/>
        <dsp:cNvSpPr/>
      </dsp:nvSpPr>
      <dsp:spPr>
        <a:xfrm>
          <a:off x="0" y="1218150"/>
          <a:ext cx="5977938" cy="1216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Management within the organization (e.g. linking management, supervision and practice; creating integrated policy, planning and training)</a:t>
          </a:r>
        </a:p>
      </dsp:txBody>
      <dsp:txXfrm>
        <a:off x="0" y="1218150"/>
        <a:ext cx="5977938" cy="1216366"/>
      </dsp:txXfrm>
    </dsp:sp>
    <dsp:sp modelId="{A449008F-9FEA-4BD9-926E-B0FD36633400}">
      <dsp:nvSpPr>
        <dsp:cNvPr id="0" name=""/>
        <dsp:cNvSpPr/>
      </dsp:nvSpPr>
      <dsp:spPr>
        <a:xfrm>
          <a:off x="0" y="2434516"/>
          <a:ext cx="5977938" cy="0"/>
        </a:xfrm>
        <a:prstGeom prst="line">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w="12700" cap="flat" cmpd="sng" algn="ctr">
          <a:solidFill>
            <a:schemeClr val="accent4">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A0CE7DE7-2DC6-4B00-ABDB-7F8F71A9FE0D}">
      <dsp:nvSpPr>
        <dsp:cNvPr id="0" name=""/>
        <dsp:cNvSpPr/>
      </dsp:nvSpPr>
      <dsp:spPr>
        <a:xfrm>
          <a:off x="0" y="2434516"/>
          <a:ext cx="5977938" cy="1216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Management with other system partners in the larger child welfare community (e.g., social service providers)   </a:t>
          </a:r>
        </a:p>
      </dsp:txBody>
      <dsp:txXfrm>
        <a:off x="0" y="2434516"/>
        <a:ext cx="5977938" cy="121636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7C8C64-BC38-4CDB-AC64-BFBE958EB8D0}" type="datetimeFigureOut">
              <a:rPr lang="en-US" smtClean="0"/>
              <a:t>6/2/2022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9E7DC4-A1BC-4945-A27B-56A522ED01F1}" type="slidenum">
              <a:rPr lang="en-US" smtClean="0"/>
              <a:t>‹#›</a:t>
            </a:fld>
            <a:endParaRPr lang="en-US"/>
          </a:p>
        </p:txBody>
      </p:sp>
    </p:spTree>
    <p:extLst>
      <p:ext uri="{BB962C8B-B14F-4D97-AF65-F5344CB8AC3E}">
        <p14:creationId xmlns:p14="http://schemas.microsoft.com/office/powerpoint/2010/main" val="2827957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Sasha: Senior Research Fellow, HSE</a:t>
            </a:r>
          </a:p>
          <a:p>
            <a:r>
              <a:rPr lang="en-US" dirty="0"/>
              <a:t>Kris: Direct Research and teach USM</a:t>
            </a:r>
          </a:p>
          <a:p>
            <a:r>
              <a:rPr lang="en-US" dirty="0"/>
              <a:t>Working together for 8 years improving nonprofit management to improve child welfare outcomes</a:t>
            </a:r>
          </a:p>
          <a:p>
            <a:r>
              <a:rPr lang="en-US" dirty="0"/>
              <a:t>First through the Eurasia Foundation then through our collaborating universities</a:t>
            </a:r>
          </a:p>
          <a:p>
            <a:endParaRPr lang="en-US" dirty="0"/>
          </a:p>
        </p:txBody>
      </p:sp>
      <p:sp>
        <p:nvSpPr>
          <p:cNvPr id="4" name="Slide Number Placeholder 3"/>
          <p:cNvSpPr>
            <a:spLocks noGrp="1"/>
          </p:cNvSpPr>
          <p:nvPr>
            <p:ph type="sldNum" sz="quarter" idx="5"/>
          </p:nvPr>
        </p:nvSpPr>
        <p:spPr/>
        <p:txBody>
          <a:bodyPr/>
          <a:lstStyle/>
          <a:p>
            <a:fld id="{C79E7DC4-A1BC-4945-A27B-56A522ED01F1}" type="slidenum">
              <a:rPr lang="en-US" smtClean="0"/>
              <a:t>1</a:t>
            </a:fld>
            <a:endParaRPr lang="en-US"/>
          </a:p>
        </p:txBody>
      </p:sp>
    </p:spTree>
    <p:extLst>
      <p:ext uri="{BB962C8B-B14F-4D97-AF65-F5344CB8AC3E}">
        <p14:creationId xmlns:p14="http://schemas.microsoft.com/office/powerpoint/2010/main" val="1744480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References</a:t>
            </a:r>
          </a:p>
        </p:txBody>
      </p:sp>
      <p:sp>
        <p:nvSpPr>
          <p:cNvPr id="4" name="Slide Number Placeholder 3"/>
          <p:cNvSpPr>
            <a:spLocks noGrp="1"/>
          </p:cNvSpPr>
          <p:nvPr>
            <p:ph type="sldNum" sz="quarter" idx="5"/>
          </p:nvPr>
        </p:nvSpPr>
        <p:spPr/>
        <p:txBody>
          <a:bodyPr/>
          <a:lstStyle/>
          <a:p>
            <a:fld id="{C79E7DC4-A1BC-4945-A27B-56A522ED01F1}" type="slidenum">
              <a:rPr lang="en-US" smtClean="0"/>
              <a:t>11</a:t>
            </a:fld>
            <a:endParaRPr lang="en-US"/>
          </a:p>
        </p:txBody>
      </p:sp>
    </p:spTree>
    <p:extLst>
      <p:ext uri="{BB962C8B-B14F-4D97-AF65-F5344CB8AC3E}">
        <p14:creationId xmlns:p14="http://schemas.microsoft.com/office/powerpoint/2010/main" val="3124653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 I have been a visiting scholar at the higher school of economics</a:t>
            </a:r>
          </a:p>
          <a:p>
            <a:r>
              <a:rPr lang="en-US" dirty="0"/>
              <a:t>Sasha: A visiting Fulbright </a:t>
            </a:r>
          </a:p>
          <a:p>
            <a:r>
              <a:rPr lang="en-US" dirty="0"/>
              <a:t>Work: class development, teaching, conference presentations, writing – similar goals: improved management and practice that achieves better outcomes for children, families and communities and improved systems</a:t>
            </a:r>
          </a:p>
          <a:p>
            <a:endParaRPr lang="en-US" dirty="0"/>
          </a:p>
        </p:txBody>
      </p:sp>
      <p:sp>
        <p:nvSpPr>
          <p:cNvPr id="4" name="Slide Number Placeholder 3"/>
          <p:cNvSpPr>
            <a:spLocks noGrp="1"/>
          </p:cNvSpPr>
          <p:nvPr>
            <p:ph type="sldNum" sz="quarter" idx="5"/>
          </p:nvPr>
        </p:nvSpPr>
        <p:spPr/>
        <p:txBody>
          <a:bodyPr/>
          <a:lstStyle/>
          <a:p>
            <a:fld id="{C79E7DC4-A1BC-4945-A27B-56A522ED01F1}" type="slidenum">
              <a:rPr lang="en-US" smtClean="0"/>
              <a:t>2</a:t>
            </a:fld>
            <a:endParaRPr lang="en-US"/>
          </a:p>
        </p:txBody>
      </p:sp>
    </p:spTree>
    <p:extLst>
      <p:ext uri="{BB962C8B-B14F-4D97-AF65-F5344CB8AC3E}">
        <p14:creationId xmlns:p14="http://schemas.microsoft.com/office/powerpoint/2010/main" val="1318004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challenges we are thinking about as former practitioners, educators, and community volunteers and stakeholders</a:t>
            </a:r>
          </a:p>
        </p:txBody>
      </p:sp>
      <p:sp>
        <p:nvSpPr>
          <p:cNvPr id="4" name="Slide Number Placeholder 3"/>
          <p:cNvSpPr>
            <a:spLocks noGrp="1"/>
          </p:cNvSpPr>
          <p:nvPr>
            <p:ph type="sldNum" sz="quarter" idx="5"/>
          </p:nvPr>
        </p:nvSpPr>
        <p:spPr/>
        <p:txBody>
          <a:bodyPr/>
          <a:lstStyle/>
          <a:p>
            <a:fld id="{C79E7DC4-A1BC-4945-A27B-56A522ED01F1}" type="slidenum">
              <a:rPr lang="en-US" smtClean="0"/>
              <a:t>3</a:t>
            </a:fld>
            <a:endParaRPr lang="en-US"/>
          </a:p>
        </p:txBody>
      </p:sp>
    </p:spTree>
    <p:extLst>
      <p:ext uri="{BB962C8B-B14F-4D97-AF65-F5344CB8AC3E}">
        <p14:creationId xmlns:p14="http://schemas.microsoft.com/office/powerpoint/2010/main" val="991133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Foundational research that has informed our teaching and training; sources appear at the end; review list; you may have your own</a:t>
            </a:r>
          </a:p>
          <a:p>
            <a:r>
              <a:rPr lang="en-US" dirty="0"/>
              <a:t>Provides and path forward</a:t>
            </a:r>
          </a:p>
          <a:p>
            <a:r>
              <a:rPr lang="en-US" dirty="0"/>
              <a:t>Birches – theme- common to both of our countries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79E7DC4-A1BC-4945-A27B-56A522ED01F1}" type="slidenum">
              <a:rPr lang="en-US" smtClean="0"/>
              <a:t>4</a:t>
            </a:fld>
            <a:endParaRPr lang="en-US"/>
          </a:p>
        </p:txBody>
      </p:sp>
    </p:spTree>
    <p:extLst>
      <p:ext uri="{BB962C8B-B14F-4D97-AF65-F5344CB8AC3E}">
        <p14:creationId xmlns:p14="http://schemas.microsoft.com/office/powerpoint/2010/main" val="723697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Foundation:</a:t>
            </a:r>
          </a:p>
          <a:p>
            <a:r>
              <a:rPr lang="en-US" dirty="0"/>
              <a:t>Leadership and Management: Managing the work, Managing the people and managing yourself</a:t>
            </a:r>
          </a:p>
          <a:p>
            <a:r>
              <a:rPr lang="en-US" dirty="0"/>
              <a:t>Ability to analyze and explain</a:t>
            </a:r>
          </a:p>
          <a:p>
            <a:r>
              <a:rPr lang="en-US" dirty="0"/>
              <a:t>Understanding context and relationships and how to frame </a:t>
            </a:r>
          </a:p>
          <a:p>
            <a:r>
              <a:rPr lang="en-US" dirty="0"/>
              <a:t>Understanding research about change and barriers to change</a:t>
            </a:r>
          </a:p>
          <a:p>
            <a:r>
              <a:rPr lang="en-US" dirty="0"/>
              <a:t>Creating Frameworks for Design, implementation and evaluation</a:t>
            </a:r>
          </a:p>
          <a:p>
            <a:r>
              <a:rPr lang="en-US" dirty="0"/>
              <a:t>Going to briefly explore a couple of these topics: Helping folks understand a macro perspective – how to see their work from an aerial view</a:t>
            </a:r>
          </a:p>
          <a:p>
            <a:r>
              <a:rPr lang="en-US" dirty="0"/>
              <a:t>And helping folks think about implementation – about how they do something is as important as what they do</a:t>
            </a:r>
          </a:p>
          <a:p>
            <a:r>
              <a:rPr lang="en-US" dirty="0"/>
              <a:t>There is a tendency to look down, not up and outward</a:t>
            </a:r>
          </a:p>
        </p:txBody>
      </p:sp>
      <p:sp>
        <p:nvSpPr>
          <p:cNvPr id="4" name="Slide Number Placeholder 3"/>
          <p:cNvSpPr>
            <a:spLocks noGrp="1"/>
          </p:cNvSpPr>
          <p:nvPr>
            <p:ph type="sldNum" sz="quarter" idx="5"/>
          </p:nvPr>
        </p:nvSpPr>
        <p:spPr/>
        <p:txBody>
          <a:bodyPr/>
          <a:lstStyle/>
          <a:p>
            <a:fld id="{C79E7DC4-A1BC-4945-A27B-56A522ED01F1}" type="slidenum">
              <a:rPr lang="en-US" smtClean="0"/>
              <a:t>5</a:t>
            </a:fld>
            <a:endParaRPr lang="en-US"/>
          </a:p>
        </p:txBody>
      </p:sp>
    </p:spTree>
    <p:extLst>
      <p:ext uri="{BB962C8B-B14F-4D97-AF65-F5344CB8AC3E}">
        <p14:creationId xmlns:p14="http://schemas.microsoft.com/office/powerpoint/2010/main" val="2860742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Try to focus on helping people see connections and relationships both within their organizations and externally</a:t>
            </a:r>
          </a:p>
          <a:p>
            <a:r>
              <a:rPr lang="en-US" dirty="0"/>
              <a:t>Internally: acquire the ability to see the numerous systems and subsystems and how they need to be aligned – how there is a need to see the interrelationship and interdependence of management supervision and practice AND the codependence of policy, planning and training</a:t>
            </a:r>
          </a:p>
          <a:p>
            <a:r>
              <a:rPr lang="en-US" dirty="0"/>
              <a:t>Externally: understand the connectedness of other systems and partners</a:t>
            </a:r>
          </a:p>
        </p:txBody>
      </p:sp>
      <p:sp>
        <p:nvSpPr>
          <p:cNvPr id="4" name="Slide Number Placeholder 3"/>
          <p:cNvSpPr>
            <a:spLocks noGrp="1"/>
          </p:cNvSpPr>
          <p:nvPr>
            <p:ph type="sldNum" sz="quarter" idx="5"/>
          </p:nvPr>
        </p:nvSpPr>
        <p:spPr/>
        <p:txBody>
          <a:bodyPr/>
          <a:lstStyle/>
          <a:p>
            <a:fld id="{C79E7DC4-A1BC-4945-A27B-56A522ED01F1}" type="slidenum">
              <a:rPr lang="en-US" smtClean="0"/>
              <a:t>6</a:t>
            </a:fld>
            <a:endParaRPr lang="en-US"/>
          </a:p>
        </p:txBody>
      </p:sp>
    </p:spTree>
    <p:extLst>
      <p:ext uri="{BB962C8B-B14F-4D97-AF65-F5344CB8AC3E}">
        <p14:creationId xmlns:p14="http://schemas.microsoft.com/office/powerpoint/2010/main" val="726375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Implementation as an example. </a:t>
            </a:r>
          </a:p>
          <a:p>
            <a:r>
              <a:rPr lang="en-US" dirty="0"/>
              <a:t>There is often so much time focused on design and little on implementation. </a:t>
            </a:r>
          </a:p>
          <a:p>
            <a:r>
              <a:rPr lang="en-US" dirty="0"/>
              <a:t>We have made some modification to implementation concepts – Fixen and his colleague's foundational work </a:t>
            </a:r>
          </a:p>
          <a:p>
            <a:r>
              <a:rPr lang="en-US" dirty="0"/>
              <a:t>Breaking down implementation to understand and address the various stages: first to understand the needs, strengths and challenges; to frame the design; breakdown the implementation and then support the implementation through champions, coaching and leadership; and last using evaluation as a quality assurance tool</a:t>
            </a:r>
          </a:p>
        </p:txBody>
      </p:sp>
      <p:sp>
        <p:nvSpPr>
          <p:cNvPr id="4" name="Slide Number Placeholder 3"/>
          <p:cNvSpPr>
            <a:spLocks noGrp="1"/>
          </p:cNvSpPr>
          <p:nvPr>
            <p:ph type="sldNum" sz="quarter" idx="5"/>
          </p:nvPr>
        </p:nvSpPr>
        <p:spPr/>
        <p:txBody>
          <a:bodyPr/>
          <a:lstStyle/>
          <a:p>
            <a:fld id="{C79E7DC4-A1BC-4945-A27B-56A522ED01F1}" type="slidenum">
              <a:rPr lang="en-US" smtClean="0"/>
              <a:t>7</a:t>
            </a:fld>
            <a:endParaRPr lang="en-US"/>
          </a:p>
        </p:txBody>
      </p:sp>
    </p:spTree>
    <p:extLst>
      <p:ext uri="{BB962C8B-B14F-4D97-AF65-F5344CB8AC3E}">
        <p14:creationId xmlns:p14="http://schemas.microsoft.com/office/powerpoint/2010/main" val="3151200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Spending time helping folks breakdown the different aspects of what will lead to successful implementation of an initiative</a:t>
            </a:r>
          </a:p>
        </p:txBody>
      </p:sp>
      <p:sp>
        <p:nvSpPr>
          <p:cNvPr id="4" name="Slide Number Placeholder 3"/>
          <p:cNvSpPr>
            <a:spLocks noGrp="1"/>
          </p:cNvSpPr>
          <p:nvPr>
            <p:ph type="sldNum" sz="quarter" idx="5"/>
          </p:nvPr>
        </p:nvSpPr>
        <p:spPr/>
        <p:txBody>
          <a:bodyPr/>
          <a:lstStyle/>
          <a:p>
            <a:fld id="{C79E7DC4-A1BC-4945-A27B-56A522ED01F1}" type="slidenum">
              <a:rPr lang="en-US" smtClean="0"/>
              <a:t>8</a:t>
            </a:fld>
            <a:endParaRPr lang="en-US"/>
          </a:p>
        </p:txBody>
      </p:sp>
    </p:spTree>
    <p:extLst>
      <p:ext uri="{BB962C8B-B14F-4D97-AF65-F5344CB8AC3E}">
        <p14:creationId xmlns:p14="http://schemas.microsoft.com/office/powerpoint/2010/main" val="2992998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Getting as close to taking apart reality as much as we can - </a:t>
            </a:r>
          </a:p>
        </p:txBody>
      </p:sp>
      <p:sp>
        <p:nvSpPr>
          <p:cNvPr id="4" name="Slide Number Placeholder 3"/>
          <p:cNvSpPr>
            <a:spLocks noGrp="1"/>
          </p:cNvSpPr>
          <p:nvPr>
            <p:ph type="sldNum" sz="quarter" idx="5"/>
          </p:nvPr>
        </p:nvSpPr>
        <p:spPr/>
        <p:txBody>
          <a:bodyPr/>
          <a:lstStyle/>
          <a:p>
            <a:fld id="{C79E7DC4-A1BC-4945-A27B-56A522ED01F1}" type="slidenum">
              <a:rPr lang="en-US" smtClean="0"/>
              <a:t>9</a:t>
            </a:fld>
            <a:endParaRPr lang="en-US"/>
          </a:p>
        </p:txBody>
      </p:sp>
    </p:spTree>
    <p:extLst>
      <p:ext uri="{BB962C8B-B14F-4D97-AF65-F5344CB8AC3E}">
        <p14:creationId xmlns:p14="http://schemas.microsoft.com/office/powerpoint/2010/main" val="42476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CB7EFC-0A4B-43AD-A3EC-FBAEC91B2FB9}"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79528D-F7FA-4FBC-84B2-46BE9302A7B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8619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CB7EFC-0A4B-43AD-A3EC-FBAEC91B2FB9}"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79528D-F7FA-4FBC-84B2-46BE9302A7B6}" type="slidenum">
              <a:rPr lang="en-US" smtClean="0"/>
              <a:t>‹#›</a:t>
            </a:fld>
            <a:endParaRPr lang="en-US"/>
          </a:p>
        </p:txBody>
      </p:sp>
    </p:spTree>
    <p:extLst>
      <p:ext uri="{BB962C8B-B14F-4D97-AF65-F5344CB8AC3E}">
        <p14:creationId xmlns:p14="http://schemas.microsoft.com/office/powerpoint/2010/main" val="1681403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CB7EFC-0A4B-43AD-A3EC-FBAEC91B2FB9}"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79528D-F7FA-4FBC-84B2-46BE9302A7B6}" type="slidenum">
              <a:rPr lang="en-US" smtClean="0"/>
              <a:t>‹#›</a:t>
            </a:fld>
            <a:endParaRPr lang="en-US"/>
          </a:p>
        </p:txBody>
      </p:sp>
    </p:spTree>
    <p:extLst>
      <p:ext uri="{BB962C8B-B14F-4D97-AF65-F5344CB8AC3E}">
        <p14:creationId xmlns:p14="http://schemas.microsoft.com/office/powerpoint/2010/main" val="1586743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CB7EFC-0A4B-43AD-A3EC-FBAEC91B2FB9}"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79528D-F7FA-4FBC-84B2-46BE9302A7B6}" type="slidenum">
              <a:rPr lang="en-US" smtClean="0"/>
              <a:t>‹#›</a:t>
            </a:fld>
            <a:endParaRPr lang="en-US"/>
          </a:p>
        </p:txBody>
      </p:sp>
    </p:spTree>
    <p:extLst>
      <p:ext uri="{BB962C8B-B14F-4D97-AF65-F5344CB8AC3E}">
        <p14:creationId xmlns:p14="http://schemas.microsoft.com/office/powerpoint/2010/main" val="2858825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CB7EFC-0A4B-43AD-A3EC-FBAEC91B2FB9}"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79528D-F7FA-4FBC-84B2-46BE9302A7B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2243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CB7EFC-0A4B-43AD-A3EC-FBAEC91B2FB9}" type="datetimeFigureOut">
              <a:rPr lang="en-US" smtClean="0"/>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79528D-F7FA-4FBC-84B2-46BE9302A7B6}" type="slidenum">
              <a:rPr lang="en-US" smtClean="0"/>
              <a:t>‹#›</a:t>
            </a:fld>
            <a:endParaRPr lang="en-US"/>
          </a:p>
        </p:txBody>
      </p:sp>
    </p:spTree>
    <p:extLst>
      <p:ext uri="{BB962C8B-B14F-4D97-AF65-F5344CB8AC3E}">
        <p14:creationId xmlns:p14="http://schemas.microsoft.com/office/powerpoint/2010/main" val="710246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CB7EFC-0A4B-43AD-A3EC-FBAEC91B2FB9}" type="datetimeFigureOut">
              <a:rPr lang="en-US" smtClean="0"/>
              <a:t>6/2/2022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79528D-F7FA-4FBC-84B2-46BE9302A7B6}" type="slidenum">
              <a:rPr lang="en-US" smtClean="0"/>
              <a:t>‹#›</a:t>
            </a:fld>
            <a:endParaRPr lang="en-US"/>
          </a:p>
        </p:txBody>
      </p:sp>
    </p:spTree>
    <p:extLst>
      <p:ext uri="{BB962C8B-B14F-4D97-AF65-F5344CB8AC3E}">
        <p14:creationId xmlns:p14="http://schemas.microsoft.com/office/powerpoint/2010/main" val="1161874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CB7EFC-0A4B-43AD-A3EC-FBAEC91B2FB9}" type="datetimeFigureOut">
              <a:rPr lang="en-US" smtClean="0"/>
              <a:t>6/2/2022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79528D-F7FA-4FBC-84B2-46BE9302A7B6}" type="slidenum">
              <a:rPr lang="en-US" smtClean="0"/>
              <a:t>‹#›</a:t>
            </a:fld>
            <a:endParaRPr lang="en-US"/>
          </a:p>
        </p:txBody>
      </p:sp>
    </p:spTree>
    <p:extLst>
      <p:ext uri="{BB962C8B-B14F-4D97-AF65-F5344CB8AC3E}">
        <p14:creationId xmlns:p14="http://schemas.microsoft.com/office/powerpoint/2010/main" val="1489995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9CB7EFC-0A4B-43AD-A3EC-FBAEC91B2FB9}" type="datetimeFigureOut">
              <a:rPr lang="en-US" smtClean="0"/>
              <a:t>6/2/2022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A79528D-F7FA-4FBC-84B2-46BE9302A7B6}" type="slidenum">
              <a:rPr lang="en-US" smtClean="0"/>
              <a:t>‹#›</a:t>
            </a:fld>
            <a:endParaRPr lang="en-US"/>
          </a:p>
        </p:txBody>
      </p:sp>
    </p:spTree>
    <p:extLst>
      <p:ext uri="{BB962C8B-B14F-4D97-AF65-F5344CB8AC3E}">
        <p14:creationId xmlns:p14="http://schemas.microsoft.com/office/powerpoint/2010/main" val="3571858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9CB7EFC-0A4B-43AD-A3EC-FBAEC91B2FB9}" type="datetimeFigureOut">
              <a:rPr lang="en-US" smtClean="0"/>
              <a:t>6/2/2022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A79528D-F7FA-4FBC-84B2-46BE9302A7B6}" type="slidenum">
              <a:rPr lang="en-US" smtClean="0"/>
              <a:t>‹#›</a:t>
            </a:fld>
            <a:endParaRPr lang="en-US"/>
          </a:p>
        </p:txBody>
      </p:sp>
    </p:spTree>
    <p:extLst>
      <p:ext uri="{BB962C8B-B14F-4D97-AF65-F5344CB8AC3E}">
        <p14:creationId xmlns:p14="http://schemas.microsoft.com/office/powerpoint/2010/main" val="1849278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B7EFC-0A4B-43AD-A3EC-FBAEC91B2FB9}" type="datetimeFigureOut">
              <a:rPr lang="en-US" smtClean="0"/>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79528D-F7FA-4FBC-84B2-46BE9302A7B6}" type="slidenum">
              <a:rPr lang="en-US" smtClean="0"/>
              <a:t>‹#›</a:t>
            </a:fld>
            <a:endParaRPr lang="en-US"/>
          </a:p>
        </p:txBody>
      </p:sp>
    </p:spTree>
    <p:extLst>
      <p:ext uri="{BB962C8B-B14F-4D97-AF65-F5344CB8AC3E}">
        <p14:creationId xmlns:p14="http://schemas.microsoft.com/office/powerpoint/2010/main" val="881818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9CB7EFC-0A4B-43AD-A3EC-FBAEC91B2FB9}" type="datetimeFigureOut">
              <a:rPr lang="en-US" smtClean="0"/>
              <a:t>6/2/2022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A79528D-F7FA-4FBC-84B2-46BE9302A7B6}"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987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5.png"/><Relationship Id="rId7" Type="http://schemas.openxmlformats.org/officeDocument/2006/relationships/diagramLayout" Target="../diagrams/layout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7.png"/><Relationship Id="rId10" Type="http://schemas.microsoft.com/office/2007/relationships/diagramDrawing" Target="../diagrams/drawing3.xml"/><Relationship Id="rId4" Type="http://schemas.openxmlformats.org/officeDocument/2006/relationships/image" Target="../media/image6.png"/><Relationship Id="rId9" Type="http://schemas.openxmlformats.org/officeDocument/2006/relationships/diagramColors" Target="../diagrams/colors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206D8C-35B2-4698-BFB7-03CFC15AD631}"/>
              </a:ext>
            </a:extLst>
          </p:cNvPr>
          <p:cNvSpPr>
            <a:spLocks noGrp="1"/>
          </p:cNvSpPr>
          <p:nvPr>
            <p:ph type="ctrTitle"/>
          </p:nvPr>
        </p:nvSpPr>
        <p:spPr>
          <a:xfrm>
            <a:off x="1097280" y="905164"/>
            <a:ext cx="10728960" cy="2946400"/>
          </a:xfrm>
        </p:spPr>
        <p:txBody>
          <a:bodyPr>
            <a:normAutofit fontScale="90000"/>
          </a:bodyPr>
          <a:lstStyle/>
          <a:p>
            <a:r>
              <a:rPr lang="en-US" sz="5600" dirty="0"/>
              <a:t>Strategies to Develop Nonprofit Managers to Improve Child Welfare Outcomes in the United States and the Russian Federation</a:t>
            </a:r>
          </a:p>
        </p:txBody>
      </p:sp>
      <p:sp>
        <p:nvSpPr>
          <p:cNvPr id="10" name="Rectangle 9">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47440843-E677-4620-9770-743A24514B17}"/>
              </a:ext>
            </a:extLst>
          </p:cNvPr>
          <p:cNvSpPr>
            <a:spLocks noGrp="1"/>
          </p:cNvSpPr>
          <p:nvPr>
            <p:ph type="subTitle" idx="1"/>
          </p:nvPr>
        </p:nvSpPr>
        <p:spPr>
          <a:xfrm>
            <a:off x="1100051" y="5225240"/>
            <a:ext cx="10058400" cy="1632760"/>
          </a:xfrm>
        </p:spPr>
        <p:txBody>
          <a:bodyPr>
            <a:noAutofit/>
          </a:bodyPr>
          <a:lstStyle/>
          <a:p>
            <a:r>
              <a:rPr lang="en-US" sz="1200" dirty="0">
                <a:solidFill>
                  <a:srgbClr val="FFFFFF"/>
                </a:solidFill>
              </a:rPr>
              <a:t>Dr. Alexandra Telitsyna, Senior Research Fellow at the Centre for Studies of Civil Society and Nonprofit Sector and an Associate Professor of Social Sciences School of Politics and Governance, Department of Economics and Management in NGOs, Higher School of Economics, Moscow, Russian Federation</a:t>
            </a:r>
          </a:p>
          <a:p>
            <a:r>
              <a:rPr lang="en-US" sz="1200" dirty="0">
                <a:solidFill>
                  <a:srgbClr val="FFFFFF"/>
                </a:solidFill>
              </a:rPr>
              <a:t>Dr. Kris Sahonchik, Director, Catherine Cutler Institute, Muskie School of Public Service, University of Southern Maine, Portland Maine, United States</a:t>
            </a:r>
          </a:p>
          <a:p>
            <a:r>
              <a:rPr lang="en-US" sz="1200" dirty="0">
                <a:solidFill>
                  <a:srgbClr val="FFFFFF"/>
                </a:solidFill>
              </a:rPr>
              <a:t>ISPCAN Estonia, June 2022</a:t>
            </a:r>
          </a:p>
        </p:txBody>
      </p:sp>
      <p:sp>
        <p:nvSpPr>
          <p:cNvPr id="12" name="Rectangle 11">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1725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0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ouple of women standing in front of a white board&#10;&#10;Description automatically generated with low confidence">
            <a:extLst>
              <a:ext uri="{FF2B5EF4-FFF2-40B4-BE49-F238E27FC236}">
                <a16:creationId xmlns:a16="http://schemas.microsoft.com/office/drawing/2014/main" id="{32FAC384-651F-4756-BCCC-39B8CD695E32}"/>
              </a:ext>
            </a:extLst>
          </p:cNvPr>
          <p:cNvPicPr>
            <a:picLocks noChangeAspect="1"/>
          </p:cNvPicPr>
          <p:nvPr/>
        </p:nvPicPr>
        <p:blipFill rotWithShape="1">
          <a:blip r:embed="rId2">
            <a:extLst>
              <a:ext uri="{28A0092B-C50C-407E-A947-70E740481C1C}">
                <a14:useLocalDpi xmlns:a14="http://schemas.microsoft.com/office/drawing/2010/main" val="0"/>
              </a:ext>
            </a:extLst>
          </a:blip>
          <a:srcRect b="15110"/>
          <a:stretch/>
        </p:blipFill>
        <p:spPr>
          <a:xfrm>
            <a:off x="20" y="1282"/>
            <a:ext cx="12191980" cy="6856718"/>
          </a:xfrm>
          <a:prstGeom prst="rect">
            <a:avLst/>
          </a:prstGeom>
        </p:spPr>
      </p:pic>
    </p:spTree>
    <p:extLst>
      <p:ext uri="{BB962C8B-B14F-4D97-AF65-F5344CB8AC3E}">
        <p14:creationId xmlns:p14="http://schemas.microsoft.com/office/powerpoint/2010/main" val="666899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D4E811-E4E1-0C9F-B025-78F64DE82B6D}"/>
              </a:ext>
            </a:extLst>
          </p:cNvPr>
          <p:cNvSpPr txBox="1"/>
          <p:nvPr/>
        </p:nvSpPr>
        <p:spPr>
          <a:xfrm>
            <a:off x="1407694" y="290056"/>
            <a:ext cx="10623885" cy="5601533"/>
          </a:xfrm>
          <a:prstGeom prst="rect">
            <a:avLst/>
          </a:prstGeom>
          <a:noFill/>
        </p:spPr>
        <p:txBody>
          <a:bodyPr wrap="square">
            <a:spAutoFit/>
          </a:bodyPr>
          <a:lstStyle/>
          <a:p>
            <a:r>
              <a:rPr lang="en-US" sz="4000" dirty="0"/>
              <a:t>References</a:t>
            </a:r>
          </a:p>
          <a:p>
            <a:endParaRPr lang="en-US" dirty="0"/>
          </a:p>
          <a:p>
            <a:r>
              <a:rPr lang="en-US" sz="1000" dirty="0"/>
              <a:t>Bryson, John M. (1995) (Rev. Ed.) Strategic Planning for Public and Nonprofit Organizations: A Guide</a:t>
            </a:r>
          </a:p>
          <a:p>
            <a:r>
              <a:rPr lang="en-US" sz="1000" dirty="0"/>
              <a:t>to Strengthening and Sustaining Organizational Achievement. San Francisco, CA: Josse Bass Publishers.</a:t>
            </a:r>
          </a:p>
          <a:p>
            <a:r>
              <a:rPr lang="en-US" sz="1000" dirty="0"/>
              <a:t>July 2011 4th Edition</a:t>
            </a:r>
          </a:p>
          <a:p>
            <a:endParaRPr lang="en-US" sz="1000" dirty="0"/>
          </a:p>
          <a:p>
            <a:r>
              <a:rPr lang="en-US" sz="1000" dirty="0"/>
              <a:t>Bryson, J. M. (2010). The future of public and nonprofit strategic planning in the United States. Public</a:t>
            </a:r>
          </a:p>
          <a:p>
            <a:r>
              <a:rPr lang="en-US" sz="1000" dirty="0"/>
              <a:t>Administration Review, 70.</a:t>
            </a:r>
          </a:p>
          <a:p>
            <a:endParaRPr lang="en-US" sz="1000" dirty="0"/>
          </a:p>
          <a:p>
            <a:r>
              <a:rPr lang="en-US" sz="1000" dirty="0"/>
              <a:t>Fixsen, D. L., Naoom, S. F., Blase, K. A., Friedman, R. M. &amp;amp; Wallace, F. (2005). Implementation</a:t>
            </a:r>
          </a:p>
          <a:p>
            <a:r>
              <a:rPr lang="en-US" sz="1000" dirty="0"/>
              <a:t>Research: A Synthesis of the Literature. Tampa, FL: University of South Florida, Louis de la Parte</a:t>
            </a:r>
          </a:p>
          <a:p>
            <a:r>
              <a:rPr lang="en-US" sz="1000" dirty="0"/>
              <a:t>Florida Mental Health Institute, The National Implementation Research Network (FMHI Publication</a:t>
            </a:r>
          </a:p>
          <a:p>
            <a:r>
              <a:rPr lang="en-US" sz="1000" dirty="0"/>
              <a:t>#231)</a:t>
            </a:r>
          </a:p>
          <a:p>
            <a:endParaRPr lang="en-US" sz="1000" dirty="0"/>
          </a:p>
          <a:p>
            <a:r>
              <a:rPr lang="en-US" sz="1000" dirty="0"/>
              <a:t>Bertram, R.M., Blasé, K.A., &amp;amp; Fixsen, D.L. (2015). Improving programs and outcomes: Implementation</a:t>
            </a:r>
          </a:p>
          <a:p>
            <a:r>
              <a:rPr lang="en-US" sz="1000" dirty="0"/>
              <a:t>frameworks and organizational change. Research on Social Work Practice, 25, 477-487.</a:t>
            </a:r>
          </a:p>
          <a:p>
            <a:endParaRPr lang="en-US" sz="1000" dirty="0"/>
          </a:p>
          <a:p>
            <a:r>
              <a:rPr lang="en-US" sz="1000" dirty="0"/>
              <a:t>Kotter, J. P. (2012). Leading change (2nd Ed.). United States: Harvard Business Review Press.</a:t>
            </a:r>
          </a:p>
          <a:p>
            <a:endParaRPr lang="en-US" sz="1000" dirty="0"/>
          </a:p>
          <a:p>
            <a:r>
              <a:rPr lang="en-US" sz="1000" dirty="0"/>
              <a:t>Poister, T. H., Pitts, D. W., &amp;amp; Edwards, L. H. (2010). Strategic management research in the public sector:</a:t>
            </a:r>
          </a:p>
          <a:p>
            <a:r>
              <a:rPr lang="en-US" sz="1000" dirty="0"/>
              <a:t>A review, synthesis, and future directions. The American Review of Public Administration, 40(5), 522-</a:t>
            </a:r>
          </a:p>
          <a:p>
            <a:r>
              <a:rPr lang="en-US" sz="1000" dirty="0"/>
              <a:t>545.</a:t>
            </a:r>
          </a:p>
          <a:p>
            <a:endParaRPr lang="en-US" sz="1000" dirty="0"/>
          </a:p>
          <a:p>
            <a:r>
              <a:rPr lang="en-US" sz="1000" dirty="0"/>
              <a:t>Wandersman, Abraham, Victoria H. Chien, and Jason Katz. Toward an evidence-based system for</a:t>
            </a:r>
          </a:p>
          <a:p>
            <a:r>
              <a:rPr lang="en-US" sz="1000" dirty="0"/>
              <a:t>innovation support for implementing innovations with quality: tools, training, technical assistance, and</a:t>
            </a:r>
          </a:p>
          <a:p>
            <a:r>
              <a:rPr lang="en-US" sz="1000" dirty="0"/>
              <a:t>quality assurance/quality improvement. American Journal of Community Psychology 50.3-4 (2012): 445-</a:t>
            </a:r>
          </a:p>
          <a:p>
            <a:r>
              <a:rPr lang="en-US" sz="1000" dirty="0"/>
              <a:t>459.</a:t>
            </a:r>
          </a:p>
          <a:p>
            <a:endParaRPr lang="en-US" sz="1000" dirty="0"/>
          </a:p>
          <a:p>
            <a:r>
              <a:rPr lang="en-US" sz="1000" dirty="0"/>
              <a:t>Wandersman, A. (2009). “Four keys to success (theory, implementation, evaluation, and resource/system</a:t>
            </a:r>
          </a:p>
          <a:p>
            <a:r>
              <a:rPr lang="en-US" sz="1000" dirty="0"/>
              <a:t>support0: High hopes and challenges in participation. American Journal of Community Psychology 43:3-</a:t>
            </a:r>
          </a:p>
          <a:p>
            <a:r>
              <a:rPr lang="en-US" sz="1000" dirty="0"/>
              <a:t>21.</a:t>
            </a:r>
          </a:p>
        </p:txBody>
      </p:sp>
    </p:spTree>
    <p:extLst>
      <p:ext uri="{BB962C8B-B14F-4D97-AF65-F5344CB8AC3E}">
        <p14:creationId xmlns:p14="http://schemas.microsoft.com/office/powerpoint/2010/main" val="3514726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0CDD3E0-CB9A-4657-A08F-2A22BEB62348}"/>
              </a:ext>
            </a:extLst>
          </p:cNvPr>
          <p:cNvSpPr>
            <a:spLocks noGrp="1"/>
          </p:cNvSpPr>
          <p:nvPr>
            <p:ph type="title"/>
          </p:nvPr>
        </p:nvSpPr>
        <p:spPr>
          <a:xfrm>
            <a:off x="492370" y="516835"/>
            <a:ext cx="3084844" cy="5772840"/>
          </a:xfrm>
        </p:spPr>
        <p:txBody>
          <a:bodyPr anchor="ctr">
            <a:normAutofit/>
          </a:bodyPr>
          <a:lstStyle/>
          <a:p>
            <a:r>
              <a:rPr lang="en-US" sz="3600" dirty="0">
                <a:solidFill>
                  <a:srgbClr val="FFFFFF"/>
                </a:solidFill>
              </a:rPr>
              <a:t>Collaboration</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9D06223E-ABAD-099E-89A0-A0F205315489}"/>
              </a:ext>
            </a:extLst>
          </p:cNvPr>
          <p:cNvGraphicFramePr>
            <a:graphicFrameLocks noGrp="1"/>
          </p:cNvGraphicFramePr>
          <p:nvPr>
            <p:ph idx="1"/>
            <p:extLst>
              <p:ext uri="{D42A27DB-BD31-4B8C-83A1-F6EECF244321}">
                <p14:modId xmlns:p14="http://schemas.microsoft.com/office/powerpoint/2010/main" val="2117776157"/>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2673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8" name="Rectangle 57">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C18E42-6A30-4EEE-8F37-C255D709DE98}"/>
              </a:ext>
            </a:extLst>
          </p:cNvPr>
          <p:cNvSpPr>
            <a:spLocks noGrp="1"/>
          </p:cNvSpPr>
          <p:nvPr>
            <p:ph type="title"/>
          </p:nvPr>
        </p:nvSpPr>
        <p:spPr>
          <a:xfrm>
            <a:off x="5181601" y="634946"/>
            <a:ext cx="6368142" cy="1450757"/>
          </a:xfrm>
        </p:spPr>
        <p:txBody>
          <a:bodyPr>
            <a:normAutofit/>
          </a:bodyPr>
          <a:lstStyle/>
          <a:p>
            <a:r>
              <a:rPr lang="en-US"/>
              <a:t>Child Welfare Management Challenges</a:t>
            </a:r>
          </a:p>
        </p:txBody>
      </p:sp>
      <p:pic>
        <p:nvPicPr>
          <p:cNvPr id="3" name="Picture 2">
            <a:extLst>
              <a:ext uri="{FF2B5EF4-FFF2-40B4-BE49-F238E27FC236}">
                <a16:creationId xmlns:a16="http://schemas.microsoft.com/office/drawing/2014/main" id="{9A08A841-67A4-1C0D-7080-5CAA4EE7A929}"/>
              </a:ext>
            </a:extLst>
          </p:cNvPr>
          <p:cNvPicPr>
            <a:picLocks noChangeAspect="1"/>
          </p:cNvPicPr>
          <p:nvPr/>
        </p:nvPicPr>
        <p:blipFill rotWithShape="1">
          <a:blip r:embed="rId3"/>
          <a:srcRect l="50834" r="5639"/>
          <a:stretch/>
        </p:blipFill>
        <p:spPr>
          <a:xfrm>
            <a:off x="20" y="-12128"/>
            <a:ext cx="4654276" cy="6870127"/>
          </a:xfrm>
          <a:prstGeom prst="rect">
            <a:avLst/>
          </a:prstGeom>
        </p:spPr>
      </p:pic>
      <p:cxnSp>
        <p:nvCxnSpPr>
          <p:cNvPr id="60" name="Straight Connector 59">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7AC0A894-7251-DEAE-9A09-83649B2D2B01}"/>
              </a:ext>
            </a:extLst>
          </p:cNvPr>
          <p:cNvGraphicFramePr>
            <a:graphicFrameLocks noGrp="1"/>
          </p:cNvGraphicFramePr>
          <p:nvPr>
            <p:ph idx="1"/>
            <p:extLst>
              <p:ext uri="{D42A27DB-BD31-4B8C-83A1-F6EECF244321}">
                <p14:modId xmlns:p14="http://schemas.microsoft.com/office/powerpoint/2010/main" val="449336637"/>
              </p:ext>
            </p:extLst>
          </p:nvPr>
        </p:nvGraphicFramePr>
        <p:xfrm>
          <a:off x="5181601" y="2198914"/>
          <a:ext cx="6368142" cy="36701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44759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0B7D12A-D525-45EE-B784-39DA69C117FB}"/>
              </a:ext>
            </a:extLst>
          </p:cNvPr>
          <p:cNvSpPr>
            <a:spLocks noGrp="1"/>
          </p:cNvSpPr>
          <p:nvPr>
            <p:ph type="title"/>
          </p:nvPr>
        </p:nvSpPr>
        <p:spPr>
          <a:xfrm>
            <a:off x="492370" y="516835"/>
            <a:ext cx="3084844" cy="2103875"/>
          </a:xfrm>
        </p:spPr>
        <p:txBody>
          <a:bodyPr>
            <a:normAutofit/>
          </a:bodyPr>
          <a:lstStyle/>
          <a:p>
            <a:r>
              <a:rPr lang="en-US" sz="3600">
                <a:solidFill>
                  <a:srgbClr val="FFFFFF"/>
                </a:solidFill>
              </a:rPr>
              <a:t>Research that Informs Child Welfare Management</a:t>
            </a:r>
          </a:p>
        </p:txBody>
      </p:sp>
      <p:sp>
        <p:nvSpPr>
          <p:cNvPr id="3" name="Content Placeholder 2">
            <a:extLst>
              <a:ext uri="{FF2B5EF4-FFF2-40B4-BE49-F238E27FC236}">
                <a16:creationId xmlns:a16="http://schemas.microsoft.com/office/drawing/2014/main" id="{4DCD9F15-F1C0-47D0-B445-27AAE16CD198}"/>
              </a:ext>
            </a:extLst>
          </p:cNvPr>
          <p:cNvSpPr>
            <a:spLocks noGrp="1"/>
          </p:cNvSpPr>
          <p:nvPr>
            <p:ph idx="1"/>
          </p:nvPr>
        </p:nvSpPr>
        <p:spPr>
          <a:xfrm>
            <a:off x="492371" y="2653800"/>
            <a:ext cx="3084844" cy="3335519"/>
          </a:xfrm>
        </p:spPr>
        <p:txBody>
          <a:bodyPr>
            <a:normAutofit/>
          </a:bodyPr>
          <a:lstStyle/>
          <a:p>
            <a:r>
              <a:rPr lang="en-US" sz="1500" dirty="0">
                <a:solidFill>
                  <a:srgbClr val="FFFFFF"/>
                </a:solidFill>
              </a:rPr>
              <a:t>Strategic Management: Poister, Pitts and Edwards</a:t>
            </a:r>
          </a:p>
          <a:p>
            <a:r>
              <a:rPr lang="en-US" sz="1500" dirty="0">
                <a:solidFill>
                  <a:srgbClr val="FFFFFF"/>
                </a:solidFill>
              </a:rPr>
              <a:t>Strategic Planning: Bryson</a:t>
            </a:r>
          </a:p>
          <a:p>
            <a:r>
              <a:rPr lang="en-US" sz="1500" dirty="0">
                <a:solidFill>
                  <a:srgbClr val="FFFFFF"/>
                </a:solidFill>
              </a:rPr>
              <a:t>Getting to Outcomes: Wandersman, et al</a:t>
            </a:r>
          </a:p>
          <a:p>
            <a:r>
              <a:rPr lang="en-US" sz="1500" dirty="0">
                <a:solidFill>
                  <a:srgbClr val="FFFFFF"/>
                </a:solidFill>
              </a:rPr>
              <a:t>Leading Change: Kotter</a:t>
            </a:r>
          </a:p>
          <a:p>
            <a:r>
              <a:rPr lang="en-US" sz="1500" dirty="0">
                <a:solidFill>
                  <a:srgbClr val="FFFFFF"/>
                </a:solidFill>
              </a:rPr>
              <a:t>Implementation: Fixen, et al</a:t>
            </a:r>
          </a:p>
          <a:p>
            <a:r>
              <a:rPr lang="en-US" sz="1500" dirty="0">
                <a:solidFill>
                  <a:srgbClr val="FFFFFF"/>
                </a:solidFill>
              </a:rPr>
              <a:t>Others?</a:t>
            </a:r>
          </a:p>
          <a:p>
            <a:endParaRPr lang="en-US" sz="1500" dirty="0">
              <a:solidFill>
                <a:srgbClr val="FFFFFF"/>
              </a:solidFill>
            </a:endParaRPr>
          </a:p>
        </p:txBody>
      </p:sp>
      <p:pic>
        <p:nvPicPr>
          <p:cNvPr id="4" name="Picture 3">
            <a:extLst>
              <a:ext uri="{FF2B5EF4-FFF2-40B4-BE49-F238E27FC236}">
                <a16:creationId xmlns:a16="http://schemas.microsoft.com/office/drawing/2014/main" id="{AB46E8D5-9A5A-4481-BE0A-7D421A0D7E29}"/>
              </a:ext>
            </a:extLst>
          </p:cNvPr>
          <p:cNvPicPr>
            <a:picLocks noChangeAspect="1"/>
          </p:cNvPicPr>
          <p:nvPr/>
        </p:nvPicPr>
        <p:blipFill rotWithShape="1">
          <a:blip r:embed="rId3"/>
          <a:srcRect l="9778" r="1516"/>
          <a:stretch/>
        </p:blipFill>
        <p:spPr>
          <a:xfrm>
            <a:off x="4075043" y="10"/>
            <a:ext cx="8111272" cy="6857990"/>
          </a:xfrm>
          <a:prstGeom prst="rect">
            <a:avLst/>
          </a:prstGeom>
        </p:spPr>
      </p:pic>
      <p:sp>
        <p:nvSpPr>
          <p:cNvPr id="19" name="Rectangle 12">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52605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32923D2-617A-45AD-8B48-6E58DE9C2B30}"/>
              </a:ext>
            </a:extLst>
          </p:cNvPr>
          <p:cNvSpPr>
            <a:spLocks noGrp="1"/>
          </p:cNvSpPr>
          <p:nvPr>
            <p:ph type="title"/>
          </p:nvPr>
        </p:nvSpPr>
        <p:spPr>
          <a:xfrm>
            <a:off x="492370" y="516835"/>
            <a:ext cx="3084844" cy="2103875"/>
          </a:xfrm>
        </p:spPr>
        <p:txBody>
          <a:bodyPr>
            <a:normAutofit/>
          </a:bodyPr>
          <a:lstStyle/>
          <a:p>
            <a:r>
              <a:rPr lang="en-US" sz="3600" dirty="0">
                <a:solidFill>
                  <a:srgbClr val="FFFFFF"/>
                </a:solidFill>
              </a:rPr>
              <a:t>Competencies</a:t>
            </a:r>
          </a:p>
        </p:txBody>
      </p:sp>
      <p:sp>
        <p:nvSpPr>
          <p:cNvPr id="3" name="Content Placeholder 2">
            <a:extLst>
              <a:ext uri="{FF2B5EF4-FFF2-40B4-BE49-F238E27FC236}">
                <a16:creationId xmlns:a16="http://schemas.microsoft.com/office/drawing/2014/main" id="{54D83AC4-24C2-4CEA-81AF-25DA84A1C686}"/>
              </a:ext>
            </a:extLst>
          </p:cNvPr>
          <p:cNvSpPr>
            <a:spLocks noGrp="1"/>
          </p:cNvSpPr>
          <p:nvPr>
            <p:ph idx="1"/>
          </p:nvPr>
        </p:nvSpPr>
        <p:spPr>
          <a:xfrm>
            <a:off x="492371" y="2653800"/>
            <a:ext cx="3084844" cy="3335519"/>
          </a:xfrm>
        </p:spPr>
        <p:txBody>
          <a:bodyPr>
            <a:normAutofit/>
          </a:bodyPr>
          <a:lstStyle/>
          <a:p>
            <a:r>
              <a:rPr lang="en-US" sz="1500" dirty="0">
                <a:solidFill>
                  <a:srgbClr val="FFFFFF"/>
                </a:solidFill>
              </a:rPr>
              <a:t>Leadership and Management</a:t>
            </a:r>
          </a:p>
          <a:p>
            <a:r>
              <a:rPr lang="en-US" sz="1500" dirty="0">
                <a:solidFill>
                  <a:srgbClr val="FFFFFF"/>
                </a:solidFill>
              </a:rPr>
              <a:t>Analyzing, Explaining and Displaying Data</a:t>
            </a:r>
          </a:p>
          <a:p>
            <a:r>
              <a:rPr lang="en-US" sz="1500" dirty="0">
                <a:solidFill>
                  <a:srgbClr val="FFFFFF"/>
                </a:solidFill>
              </a:rPr>
              <a:t>Mapping and Assessing</a:t>
            </a:r>
          </a:p>
          <a:p>
            <a:r>
              <a:rPr lang="en-US" sz="1500" dirty="0">
                <a:solidFill>
                  <a:srgbClr val="FFFFFF"/>
                </a:solidFill>
              </a:rPr>
              <a:t>Macro and Micro Perspectives</a:t>
            </a:r>
          </a:p>
          <a:p>
            <a:r>
              <a:rPr lang="en-US" sz="1500" dirty="0">
                <a:solidFill>
                  <a:srgbClr val="FFFFFF"/>
                </a:solidFill>
              </a:rPr>
              <a:t>Theories of Change</a:t>
            </a:r>
          </a:p>
          <a:p>
            <a:r>
              <a:rPr lang="en-US" sz="1500" dirty="0">
                <a:solidFill>
                  <a:srgbClr val="FFFFFF"/>
                </a:solidFill>
              </a:rPr>
              <a:t>Design, Implementation and Evaluation</a:t>
            </a:r>
          </a:p>
        </p:txBody>
      </p:sp>
      <p:pic>
        <p:nvPicPr>
          <p:cNvPr id="4" name="Picture 3">
            <a:extLst>
              <a:ext uri="{FF2B5EF4-FFF2-40B4-BE49-F238E27FC236}">
                <a16:creationId xmlns:a16="http://schemas.microsoft.com/office/drawing/2014/main" id="{BE91ADF3-3AF1-48E4-9BF8-8B5FD1724886}"/>
              </a:ext>
            </a:extLst>
          </p:cNvPr>
          <p:cNvPicPr>
            <a:picLocks noChangeAspect="1"/>
          </p:cNvPicPr>
          <p:nvPr/>
        </p:nvPicPr>
        <p:blipFill rotWithShape="1">
          <a:blip r:embed="rId3"/>
          <a:srcRect l="13725" r="7325" b="-1"/>
          <a:stretch/>
        </p:blipFill>
        <p:spPr>
          <a:xfrm>
            <a:off x="4075043" y="10"/>
            <a:ext cx="8111272" cy="6857990"/>
          </a:xfrm>
          <a:prstGeom prst="rect">
            <a:avLst/>
          </a:prstGeom>
        </p:spPr>
      </p:pic>
      <p:sp>
        <p:nvSpPr>
          <p:cNvPr id="13" name="Rectangle 12">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89618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F9567813-D7CB-4815-8D6F-28E3C9D5A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FA45F7C9-4421-4A23-B34E-99DE33301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EB2B6C7-9972-4BA6-A0FB-BD4ED8764359}"/>
              </a:ext>
            </a:extLst>
          </p:cNvPr>
          <p:cNvSpPr>
            <a:spLocks noGrp="1"/>
          </p:cNvSpPr>
          <p:nvPr>
            <p:ph type="title"/>
          </p:nvPr>
        </p:nvSpPr>
        <p:spPr>
          <a:xfrm>
            <a:off x="1097280" y="516835"/>
            <a:ext cx="5977937" cy="1666501"/>
          </a:xfrm>
        </p:spPr>
        <p:txBody>
          <a:bodyPr>
            <a:normAutofit/>
          </a:bodyPr>
          <a:lstStyle/>
          <a:p>
            <a:r>
              <a:rPr lang="en-US" sz="3700">
                <a:solidFill>
                  <a:srgbClr val="FFFFFF"/>
                </a:solidFill>
              </a:rPr>
              <a:t>Macro Perspectives:</a:t>
            </a:r>
            <a:br>
              <a:rPr lang="en-US" sz="3700">
                <a:solidFill>
                  <a:srgbClr val="FFFFFF"/>
                </a:solidFill>
              </a:rPr>
            </a:br>
            <a:r>
              <a:rPr lang="en-US" sz="3700">
                <a:solidFill>
                  <a:srgbClr val="FFFFFF"/>
                </a:solidFill>
              </a:rPr>
              <a:t>Multiple Systems and Partners</a:t>
            </a:r>
          </a:p>
        </p:txBody>
      </p:sp>
      <p:pic>
        <p:nvPicPr>
          <p:cNvPr id="3" name="Picture 2">
            <a:extLst>
              <a:ext uri="{FF2B5EF4-FFF2-40B4-BE49-F238E27FC236}">
                <a16:creationId xmlns:a16="http://schemas.microsoft.com/office/drawing/2014/main" id="{054839EC-0E08-24BD-8F06-B6724012BFF4}"/>
              </a:ext>
            </a:extLst>
          </p:cNvPr>
          <p:cNvPicPr>
            <a:picLocks noChangeAspect="1"/>
          </p:cNvPicPr>
          <p:nvPr/>
        </p:nvPicPr>
        <p:blipFill rotWithShape="1">
          <a:blip r:embed="rId3"/>
          <a:srcRect t="23896" r="-3" b="9530"/>
          <a:stretch/>
        </p:blipFill>
        <p:spPr>
          <a:xfrm>
            <a:off x="7613443" y="10"/>
            <a:ext cx="4578557" cy="2285990"/>
          </a:xfrm>
          <a:prstGeom prst="rect">
            <a:avLst/>
          </a:prstGeom>
        </p:spPr>
      </p:pic>
      <p:sp>
        <p:nvSpPr>
          <p:cNvPr id="48" name="Rectangle 47">
            <a:extLst>
              <a:ext uri="{FF2B5EF4-FFF2-40B4-BE49-F238E27FC236}">
                <a16:creationId xmlns:a16="http://schemas.microsoft.com/office/drawing/2014/main" id="{8663BE7B-183A-4877-ABFF-D6E34952F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8ADD607C-B4C3-390C-2E84-C80BE9A0B670}"/>
              </a:ext>
            </a:extLst>
          </p:cNvPr>
          <p:cNvPicPr>
            <a:picLocks noChangeAspect="1"/>
          </p:cNvPicPr>
          <p:nvPr/>
        </p:nvPicPr>
        <p:blipFill rotWithShape="1">
          <a:blip r:embed="rId4"/>
          <a:srcRect t="11470" r="-2" b="18477"/>
          <a:stretch/>
        </p:blipFill>
        <p:spPr>
          <a:xfrm>
            <a:off x="7611903" y="4572000"/>
            <a:ext cx="4580097" cy="2286000"/>
          </a:xfrm>
          <a:prstGeom prst="rect">
            <a:avLst/>
          </a:prstGeom>
        </p:spPr>
      </p:pic>
      <p:pic>
        <p:nvPicPr>
          <p:cNvPr id="7" name="Picture 6" descr="A picture containing tree, outdoor, plant&#10;&#10;Description automatically generated">
            <a:extLst>
              <a:ext uri="{FF2B5EF4-FFF2-40B4-BE49-F238E27FC236}">
                <a16:creationId xmlns:a16="http://schemas.microsoft.com/office/drawing/2014/main" id="{E509C0C2-30C6-2669-14E9-9371677B91DC}"/>
              </a:ext>
            </a:extLst>
          </p:cNvPr>
          <p:cNvPicPr>
            <a:picLocks noChangeAspect="1"/>
          </p:cNvPicPr>
          <p:nvPr/>
        </p:nvPicPr>
        <p:blipFill rotWithShape="1">
          <a:blip r:embed="rId5"/>
          <a:srcRect t="14886" r="-2" b="10338"/>
          <a:stretch/>
        </p:blipFill>
        <p:spPr>
          <a:xfrm>
            <a:off x="7611902" y="2318167"/>
            <a:ext cx="4580098" cy="2286000"/>
          </a:xfrm>
          <a:prstGeom prst="rect">
            <a:avLst/>
          </a:prstGeom>
        </p:spPr>
      </p:pic>
      <p:sp>
        <p:nvSpPr>
          <p:cNvPr id="50" name="Rectangle 49">
            <a:extLst>
              <a:ext uri="{FF2B5EF4-FFF2-40B4-BE49-F238E27FC236}">
                <a16:creationId xmlns:a16="http://schemas.microsoft.com/office/drawing/2014/main" id="{92AE8945-E314-4E55-8834-47A77D9CE3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2267112"/>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AA6BA4F-F7B6-4A5C-93D4-4AB4E476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4545792"/>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ontent Placeholder 2">
            <a:extLst>
              <a:ext uri="{FF2B5EF4-FFF2-40B4-BE49-F238E27FC236}">
                <a16:creationId xmlns:a16="http://schemas.microsoft.com/office/drawing/2014/main" id="{1E05464D-2C52-ABFF-0F1D-DAC2B2E35D4E}"/>
              </a:ext>
            </a:extLst>
          </p:cNvPr>
          <p:cNvGraphicFramePr>
            <a:graphicFrameLocks noGrp="1"/>
          </p:cNvGraphicFramePr>
          <p:nvPr>
            <p:ph idx="1"/>
            <p:extLst>
              <p:ext uri="{D42A27DB-BD31-4B8C-83A1-F6EECF244321}">
                <p14:modId xmlns:p14="http://schemas.microsoft.com/office/powerpoint/2010/main" val="4126673834"/>
              </p:ext>
            </p:extLst>
          </p:nvPr>
        </p:nvGraphicFramePr>
        <p:xfrm>
          <a:off x="1097279" y="2236304"/>
          <a:ext cx="5977938" cy="3652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637524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DC550-A67B-4E76-9D44-ACAC940A699F}"/>
              </a:ext>
            </a:extLst>
          </p:cNvPr>
          <p:cNvSpPr>
            <a:spLocks noGrp="1"/>
          </p:cNvSpPr>
          <p:nvPr>
            <p:ph type="title"/>
          </p:nvPr>
        </p:nvSpPr>
        <p:spPr/>
        <p:txBody>
          <a:bodyPr/>
          <a:lstStyle/>
          <a:p>
            <a:r>
              <a:rPr lang="en-US" dirty="0"/>
              <a:t>Implementation</a:t>
            </a:r>
          </a:p>
        </p:txBody>
      </p:sp>
      <p:pic>
        <p:nvPicPr>
          <p:cNvPr id="4" name="Content Placeholder 3">
            <a:extLst>
              <a:ext uri="{FF2B5EF4-FFF2-40B4-BE49-F238E27FC236}">
                <a16:creationId xmlns:a16="http://schemas.microsoft.com/office/drawing/2014/main" id="{4408CDDC-274A-4008-B15A-3DBA01ACC75E}"/>
              </a:ext>
            </a:extLst>
          </p:cNvPr>
          <p:cNvPicPr>
            <a:picLocks noGrp="1" noChangeAspect="1"/>
          </p:cNvPicPr>
          <p:nvPr>
            <p:ph idx="1"/>
          </p:nvPr>
        </p:nvPicPr>
        <p:blipFill>
          <a:blip r:embed="rId3"/>
          <a:stretch>
            <a:fillRect/>
          </a:stretch>
        </p:blipFill>
        <p:spPr>
          <a:xfrm>
            <a:off x="1317178" y="1846263"/>
            <a:ext cx="9617969" cy="4022725"/>
          </a:xfrm>
          <a:prstGeom prst="rect">
            <a:avLst/>
          </a:prstGeom>
        </p:spPr>
      </p:pic>
    </p:spTree>
    <p:extLst>
      <p:ext uri="{BB962C8B-B14F-4D97-AF65-F5344CB8AC3E}">
        <p14:creationId xmlns:p14="http://schemas.microsoft.com/office/powerpoint/2010/main" val="1791381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60A8F-8B5B-40C9-986A-C29DC20D4897}"/>
              </a:ext>
            </a:extLst>
          </p:cNvPr>
          <p:cNvSpPr>
            <a:spLocks noGrp="1"/>
          </p:cNvSpPr>
          <p:nvPr>
            <p:ph type="title"/>
          </p:nvPr>
        </p:nvSpPr>
        <p:spPr/>
        <p:txBody>
          <a:bodyPr/>
          <a:lstStyle/>
          <a:p>
            <a:r>
              <a:rPr lang="en-US" dirty="0"/>
              <a:t>Keys to Effective Implementation</a:t>
            </a:r>
          </a:p>
        </p:txBody>
      </p:sp>
      <p:sp>
        <p:nvSpPr>
          <p:cNvPr id="3" name="Content Placeholder 2">
            <a:extLst>
              <a:ext uri="{FF2B5EF4-FFF2-40B4-BE49-F238E27FC236}">
                <a16:creationId xmlns:a16="http://schemas.microsoft.com/office/drawing/2014/main" id="{5F56F4F0-C865-40C1-938A-205DC73C6E1F}"/>
              </a:ext>
            </a:extLst>
          </p:cNvPr>
          <p:cNvSpPr>
            <a:spLocks noGrp="1"/>
          </p:cNvSpPr>
          <p:nvPr>
            <p:ph idx="1"/>
          </p:nvPr>
        </p:nvSpPr>
        <p:spPr/>
        <p:txBody>
          <a:body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Wingdings" panose="05000000000000000000" pitchFamily="2" charset="2"/>
              <a:buChar char="q"/>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Leadership</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Wingdings" panose="05000000000000000000" pitchFamily="2" charset="2"/>
              <a:buChar char="q"/>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Stakeholder Involvement</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Wingdings" panose="05000000000000000000" pitchFamily="2" charset="2"/>
              <a:buChar char="q"/>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Communication</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Wingdings" panose="05000000000000000000" pitchFamily="2" charset="2"/>
              <a:buChar char="q"/>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Culture and Climate</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Wingdings" panose="05000000000000000000" pitchFamily="2" charset="2"/>
              <a:buChar char="q"/>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Cross-Functional Project Team</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Wingdings" panose="05000000000000000000" pitchFamily="2" charset="2"/>
              <a:buChar char="q"/>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Coaching</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Wingdings" panose="05000000000000000000" pitchFamily="2" charset="2"/>
              <a:buChar char="q"/>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Operational Details</a:t>
            </a:r>
          </a:p>
          <a:p>
            <a:endParaRPr lang="en-US" dirty="0"/>
          </a:p>
        </p:txBody>
      </p:sp>
      <p:pic>
        <p:nvPicPr>
          <p:cNvPr id="4" name="Picture 3">
            <a:extLst>
              <a:ext uri="{FF2B5EF4-FFF2-40B4-BE49-F238E27FC236}">
                <a16:creationId xmlns:a16="http://schemas.microsoft.com/office/drawing/2014/main" id="{342F3A87-1316-421B-9B78-2B58F06A35FB}"/>
              </a:ext>
            </a:extLst>
          </p:cNvPr>
          <p:cNvPicPr>
            <a:picLocks noChangeAspect="1"/>
          </p:cNvPicPr>
          <p:nvPr/>
        </p:nvPicPr>
        <p:blipFill>
          <a:blip r:embed="rId3"/>
          <a:stretch>
            <a:fillRect/>
          </a:stretch>
        </p:blipFill>
        <p:spPr>
          <a:xfrm>
            <a:off x="5859780" y="1882141"/>
            <a:ext cx="5295900" cy="3238500"/>
          </a:xfrm>
          <a:prstGeom prst="rect">
            <a:avLst/>
          </a:prstGeom>
        </p:spPr>
      </p:pic>
    </p:spTree>
    <p:extLst>
      <p:ext uri="{BB962C8B-B14F-4D97-AF65-F5344CB8AC3E}">
        <p14:creationId xmlns:p14="http://schemas.microsoft.com/office/powerpoint/2010/main" val="2077327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85C8183-DD22-4A5A-86B2-D33A382356F5}"/>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Our Approaches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BCF88593-0A1E-4E27-A8D5-E5941A2655A7}"/>
              </a:ext>
            </a:extLst>
          </p:cNvPr>
          <p:cNvSpPr>
            <a:spLocks noGrp="1"/>
          </p:cNvSpPr>
          <p:nvPr>
            <p:ph idx="1"/>
          </p:nvPr>
        </p:nvSpPr>
        <p:spPr>
          <a:xfrm>
            <a:off x="4742016" y="605896"/>
            <a:ext cx="6413663" cy="5646208"/>
          </a:xfrm>
        </p:spPr>
        <p:txBody>
          <a:bodyPr anchor="ctr">
            <a:normAutofit/>
          </a:bodyPr>
          <a:lstStyle/>
          <a:p>
            <a:pPr>
              <a:buFont typeface="Wingdings" panose="05000000000000000000" pitchFamily="2" charset="2"/>
              <a:buChar char="§"/>
            </a:pPr>
            <a:r>
              <a:rPr lang="en-US" dirty="0"/>
              <a:t> </a:t>
            </a:r>
            <a:r>
              <a:rPr lang="en-US" sz="2400" dirty="0"/>
              <a:t>Class discussions utilizing cases and current events</a:t>
            </a:r>
          </a:p>
          <a:p>
            <a:pPr lvl="1">
              <a:buFont typeface="Arial" panose="020B0604020202020204" pitchFamily="34" charset="0"/>
              <a:buChar char="•"/>
            </a:pPr>
            <a:r>
              <a:rPr lang="en-US" sz="2200" dirty="0"/>
              <a:t>(e.g. local events and Harvard Business School &amp; Kennedy School cases)</a:t>
            </a:r>
          </a:p>
          <a:p>
            <a:pPr>
              <a:buFont typeface="Wingdings" panose="05000000000000000000" pitchFamily="2" charset="2"/>
              <a:buChar char="§"/>
            </a:pPr>
            <a:r>
              <a:rPr lang="en-US" sz="2400" dirty="0"/>
              <a:t>Individual projects that develop policies</a:t>
            </a:r>
          </a:p>
          <a:p>
            <a:pPr lvl="1">
              <a:buFont typeface="Arial" panose="020B0604020202020204" pitchFamily="34" charset="0"/>
              <a:buChar char="•"/>
            </a:pPr>
            <a:r>
              <a:rPr lang="en-US" sz="2200" dirty="0"/>
              <a:t>(e.g. recommendations for policies on pressing issues)</a:t>
            </a:r>
          </a:p>
          <a:p>
            <a:pPr>
              <a:buFont typeface="Wingdings" panose="05000000000000000000" pitchFamily="2" charset="2"/>
              <a:buChar char="§"/>
            </a:pPr>
            <a:r>
              <a:rPr lang="en-US" sz="2400" dirty="0"/>
              <a:t>Group projects that develop organizational plans</a:t>
            </a:r>
          </a:p>
          <a:p>
            <a:pPr lvl="1">
              <a:buFont typeface="Arial" panose="020B0604020202020204" pitchFamily="34" charset="0"/>
              <a:buChar char="•"/>
            </a:pPr>
            <a:r>
              <a:rPr lang="en-US" sz="2200" dirty="0"/>
              <a:t>(e.g. management plans that include need assessment, design, activities, outcomes, and budget)</a:t>
            </a:r>
          </a:p>
        </p:txBody>
      </p:sp>
    </p:spTree>
    <p:extLst>
      <p:ext uri="{BB962C8B-B14F-4D97-AF65-F5344CB8AC3E}">
        <p14:creationId xmlns:p14="http://schemas.microsoft.com/office/powerpoint/2010/main" val="401335395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583</TotalTime>
  <Words>1246</Words>
  <Application>Microsoft Office PowerPoint</Application>
  <PresentationFormat>Widescreen</PresentationFormat>
  <Paragraphs>126</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Wingdings</vt:lpstr>
      <vt:lpstr>Retrospect</vt:lpstr>
      <vt:lpstr>Strategies to Develop Nonprofit Managers to Improve Child Welfare Outcomes in the United States and the Russian Federation</vt:lpstr>
      <vt:lpstr>Collaboration</vt:lpstr>
      <vt:lpstr>Child Welfare Management Challenges</vt:lpstr>
      <vt:lpstr>Research that Informs Child Welfare Management</vt:lpstr>
      <vt:lpstr>Competencies</vt:lpstr>
      <vt:lpstr>Macro Perspectives: Multiple Systems and Partners</vt:lpstr>
      <vt:lpstr>Implementation</vt:lpstr>
      <vt:lpstr>Keys to Effective Implementation</vt:lpstr>
      <vt:lpstr>Our Approaches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 Sahonchik</dc:creator>
  <cp:lastModifiedBy>Kris Sahonchik</cp:lastModifiedBy>
  <cp:revision>22</cp:revision>
  <dcterms:created xsi:type="dcterms:W3CDTF">2022-05-17T16:25:34Z</dcterms:created>
  <dcterms:modified xsi:type="dcterms:W3CDTF">2022-06-02T20:20:03Z</dcterms:modified>
</cp:coreProperties>
</file>