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8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6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1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5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0BD4F9-40BD-4C54-BBBE-AD023D1CE0C9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B32217-18EC-4C19-B1A9-FBEE0F645DA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cit_itembox_items.asp?id=670580" TargetMode="External"/><Relationship Id="rId2" Type="http://schemas.openxmlformats.org/officeDocument/2006/relationships/hyperlink" Target="http://elibrary.ru/cit_itembox_items.asp?id=6679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Информированность о медико-демографическом показателе DALY в России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В. В. </a:t>
            </a:r>
            <a:r>
              <a:rPr lang="ru-RU" dirty="0" smtClean="0"/>
              <a:t>Юмагузин</a:t>
            </a:r>
            <a:endParaRPr lang="en-US" dirty="0" smtClean="0"/>
          </a:p>
          <a:p>
            <a:r>
              <a:rPr lang="ru-RU" dirty="0" err="1" smtClean="0"/>
              <a:t>м.н.с</a:t>
            </a:r>
            <a:r>
              <a:rPr lang="ru-RU" dirty="0" smtClean="0"/>
              <a:t>. Института демографии НИУ ВШЭ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0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52" y="219966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каких городах работают авторы?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88890"/>
              </p:ext>
            </p:extLst>
          </p:nvPr>
        </p:nvGraphicFramePr>
        <p:xfrm>
          <a:off x="916552" y="1625453"/>
          <a:ext cx="4556402" cy="5030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201"/>
                <a:gridCol w="2278201"/>
              </a:tblGrid>
              <a:tr h="511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Город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Число публикаций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Москва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Томск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Красноярск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528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Челябинск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Кемерово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effectLst/>
                        </a:rPr>
                        <a:t>Минск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Волгоград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Хабаровск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 smtClean="0">
                          <a:effectLst/>
                        </a:rPr>
                        <a:t>Донецк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Казань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2091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Самара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Ставрополь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Владивосток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05" marR="9505" marT="95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33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57" y="207581"/>
            <a:ext cx="9720072" cy="827781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опубликованы?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65177" y="1002268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10" t="23897" r="60266" b="43750"/>
          <a:stretch/>
        </p:blipFill>
        <p:spPr>
          <a:xfrm>
            <a:off x="1340429" y="1680882"/>
            <a:ext cx="4293890" cy="3498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410" t="23713" r="60163" b="24081"/>
          <a:stretch/>
        </p:blipFill>
        <p:spPr>
          <a:xfrm>
            <a:off x="5749693" y="1371600"/>
            <a:ext cx="4192075" cy="548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2929" y="2009029"/>
            <a:ext cx="8018839" cy="21057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57" y="207581"/>
            <a:ext cx="9720072" cy="827781"/>
          </a:xfrm>
        </p:spPr>
        <p:txBody>
          <a:bodyPr>
            <a:normAutofit/>
          </a:bodyPr>
          <a:lstStyle/>
          <a:p>
            <a:r>
              <a:rPr lang="ru-RU" dirty="0" smtClean="0"/>
              <a:t>Кто цитирует публикации?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92071" y="850696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156" t="7904" r="32155" b="10294"/>
          <a:stretch/>
        </p:blipFill>
        <p:spPr>
          <a:xfrm>
            <a:off x="1141845" y="1220028"/>
            <a:ext cx="4497708" cy="5637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949" t="14890" r="32155" b="12557"/>
          <a:stretch/>
        </p:blipFill>
        <p:spPr>
          <a:xfrm>
            <a:off x="5849471" y="1220028"/>
            <a:ext cx="5099610" cy="56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57" y="921073"/>
            <a:ext cx="9720072" cy="827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цитировали публикации?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62794" y="1911567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907" t="14706" r="38770" b="53309"/>
          <a:stretch/>
        </p:blipFill>
        <p:spPr>
          <a:xfrm>
            <a:off x="5971514" y="2606324"/>
            <a:ext cx="4100333" cy="330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804" t="14706" r="38769" b="53493"/>
          <a:stretch/>
        </p:blipFill>
        <p:spPr>
          <a:xfrm>
            <a:off x="1606565" y="2606324"/>
            <a:ext cx="4143128" cy="33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Число публикаций по теме «</a:t>
            </a:r>
            <a:r>
              <a:rPr lang="en-US" dirty="0" smtClean="0"/>
              <a:t>DALY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почти в 13 раз меньше, чем по теме «ОПЖ»</a:t>
            </a:r>
          </a:p>
          <a:p>
            <a:r>
              <a:rPr lang="ru-RU" dirty="0" smtClean="0"/>
              <a:t>В обеих подборках 50-60% статей не были процитированы ни разу</a:t>
            </a:r>
          </a:p>
          <a:p>
            <a:r>
              <a:rPr lang="ru-RU" dirty="0" smtClean="0"/>
              <a:t>Публикации по теме «</a:t>
            </a:r>
            <a:r>
              <a:rPr lang="en-US" dirty="0" smtClean="0"/>
              <a:t>DALY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преимущественно медицинского пера, и поэтому почти все они были опубликованы в журналах медицинского профиля.</a:t>
            </a:r>
          </a:p>
          <a:p>
            <a:r>
              <a:rPr lang="ru-RU" dirty="0" smtClean="0"/>
              <a:t>По теме </a:t>
            </a:r>
            <a:r>
              <a:rPr lang="ru-RU" dirty="0"/>
              <a:t>«ОПЖ» </a:t>
            </a:r>
            <a:r>
              <a:rPr lang="ru-RU" dirty="0" smtClean="0"/>
              <a:t>пишут как медицинские, так и экономические и классические университеты.</a:t>
            </a:r>
          </a:p>
          <a:p>
            <a:r>
              <a:rPr lang="ru-RU" dirty="0" smtClean="0"/>
              <a:t>Интерес к проблематике «</a:t>
            </a:r>
            <a:r>
              <a:rPr lang="en-US" dirty="0" smtClean="0"/>
              <a:t>DALY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непостоянный, в то время как число публикаций по теме «ОПЖ», а также цитирующих их статей растет с каждым годом.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7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публикаций в </a:t>
            </a:r>
            <a:r>
              <a:rPr lang="en-US" dirty="0" smtClean="0"/>
              <a:t>elibrary.ru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55694"/>
            <a:ext cx="9720073" cy="445366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Поиск по ключевым словам:</a:t>
            </a:r>
          </a:p>
          <a:p>
            <a:pPr marL="268288" indent="-268288"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в названии </a:t>
            </a:r>
            <a:r>
              <a:rPr lang="ru-RU" dirty="0" smtClean="0"/>
              <a:t>публикации</a:t>
            </a:r>
          </a:p>
          <a:p>
            <a:pPr marL="268288" indent="-268288"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в </a:t>
            </a:r>
            <a:r>
              <a:rPr lang="ru-RU" dirty="0" smtClean="0"/>
              <a:t>аннотации</a:t>
            </a:r>
          </a:p>
          <a:p>
            <a:pPr marL="268288" indent="-268288"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в ключевых </a:t>
            </a:r>
            <a:r>
              <a:rPr lang="ru-RU" dirty="0" smtClean="0"/>
              <a:t>словах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ru-RU" dirty="0" smtClean="0"/>
              <a:t>Тип публикации: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 статьи в </a:t>
            </a:r>
            <a:r>
              <a:rPr lang="ru-RU" dirty="0"/>
              <a:t>журналах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 </a:t>
            </a:r>
            <a:r>
              <a:rPr lang="ru-RU" dirty="0"/>
              <a:t>книги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материалы </a:t>
            </a:r>
            <a:r>
              <a:rPr lang="ru-RU" dirty="0"/>
              <a:t>конференций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депонированные </a:t>
            </a:r>
            <a:r>
              <a:rPr lang="ru-RU" dirty="0" smtClean="0"/>
              <a:t>рукописи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ru-RU" dirty="0"/>
              <a:t>Годы </a:t>
            </a:r>
            <a:r>
              <a:rPr lang="ru-RU" dirty="0" smtClean="0"/>
              <a:t>публикации: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/>
              <a:t>2000</a:t>
            </a:r>
            <a:r>
              <a:rPr lang="ru-RU" dirty="0" smtClean="0"/>
              <a:t> – 2017</a:t>
            </a:r>
          </a:p>
          <a:p>
            <a:pPr marL="0" indent="0">
              <a:buNone/>
              <a:tabLst>
                <a:tab pos="444500" algn="l"/>
              </a:tabLst>
            </a:pPr>
            <a:r>
              <a:rPr lang="ru-RU" dirty="0" smtClean="0"/>
              <a:t>Ключевые слова: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dirty="0" smtClean="0"/>
              <a:t>DALY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 smtClean="0"/>
              <a:t>ОПЖ</a:t>
            </a:r>
          </a:p>
          <a:p>
            <a:pP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ru-RU" dirty="0" smtClean="0"/>
              <a:t>Ожидаемая продолжительность жизни</a:t>
            </a:r>
          </a:p>
          <a:p>
            <a:pPr marL="0" indent="0">
              <a:buNone/>
              <a:tabLst>
                <a:tab pos="4445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22794"/>
              </p:ext>
            </p:extLst>
          </p:nvPr>
        </p:nvGraphicFramePr>
        <p:xfrm>
          <a:off x="2017059" y="1936376"/>
          <a:ext cx="787997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52"/>
                <a:gridCol w="44405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Подборка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Число публикаций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DALY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ОПЖ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828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5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</a:t>
            </a:r>
            <a:r>
              <a:rPr lang="ru-RU" dirty="0" smtClean="0"/>
              <a:t>показатели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147890"/>
              </p:ext>
            </p:extLst>
          </p:nvPr>
        </p:nvGraphicFramePr>
        <p:xfrm>
          <a:off x="1023939" y="2084832"/>
          <a:ext cx="9720261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/>
                <a:gridCol w="3240087"/>
                <a:gridCol w="324008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ОПЖ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авторов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число публикаций в расчете на одного автора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Суммарное число цитирований публикаций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Список статей, ссылающихся на публикации в данной подборке"/>
                        </a:rPr>
                        <a:t>89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Список статей, ссылающихся на публикации в данной подборке"/>
                        </a:rPr>
                        <a:t>2001</a:t>
                      </a:r>
                      <a:endParaRPr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число цитирований в расчете на одну статью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статей, процитированных хотя бы один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32/49%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343/41%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самоцитирований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(из статей этой же подборки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26/40%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129/16%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Хирша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77" y="314144"/>
            <a:ext cx="9720072" cy="1001537"/>
          </a:xfrm>
        </p:spPr>
        <p:txBody>
          <a:bodyPr/>
          <a:lstStyle/>
          <a:p>
            <a:r>
              <a:rPr lang="ru-RU" dirty="0" smtClean="0"/>
              <a:t>Тематические рубрики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28" t="29657" r="42679" b="52443"/>
          <a:stretch/>
        </p:blipFill>
        <p:spPr>
          <a:xfrm>
            <a:off x="381361" y="1387940"/>
            <a:ext cx="5665306" cy="1532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470" y="1018608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075" t="19668" r="56132" b="11765"/>
          <a:stretch/>
        </p:blipFill>
        <p:spPr>
          <a:xfrm>
            <a:off x="6173218" y="1387940"/>
            <a:ext cx="5202995" cy="54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29915"/>
            <a:ext cx="9720072" cy="1499616"/>
          </a:xfrm>
        </p:spPr>
        <p:txBody>
          <a:bodyPr/>
          <a:lstStyle/>
          <a:p>
            <a:r>
              <a:rPr lang="ru-RU" dirty="0" smtClean="0"/>
              <a:t>Какие Ключевые слова используют?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39987" y="1829531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84783"/>
              </p:ext>
            </p:extLst>
          </p:nvPr>
        </p:nvGraphicFramePr>
        <p:xfrm>
          <a:off x="126253" y="2472017"/>
          <a:ext cx="5602194" cy="387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6409"/>
                <a:gridCol w="1100506"/>
                <a:gridCol w="1055279"/>
              </a:tblGrid>
              <a:tr h="511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DALY, </a:t>
                      </a:r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КРИТЕРИЙ </a:t>
                      </a:r>
                      <a:r>
                        <a:rPr lang="en-US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DALY, DALY INDEX, </a:t>
                      </a:r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ДАЛИ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</a:tr>
              <a:tr h="1279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МЕДИКО-ДЕМОГРАФИЧЕСКИЕ ПОТЕРИ, ПОТЕРИ ЗДОРОВЬЯ, ПОТЕРЯННЫЕ ГОДЫ ЖИЗНИ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</a:tr>
              <a:tr h="402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СМЕРТНОСТЬ, </a:t>
                      </a:r>
                      <a:r>
                        <a:rPr lang="en-US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MORTALITY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</a:tr>
              <a:tr h="511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ЗДОРОВЬЕ, ЗАБОЛЕВАЕМОСТЬ, </a:t>
                      </a:r>
                      <a:r>
                        <a:rPr lang="en-US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PUBLIC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402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ИНВАЛИДНОСТЬ, </a:t>
                      </a:r>
                      <a:r>
                        <a:rPr lang="en-US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DISABILITY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</a:tr>
              <a:tr h="767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08712"/>
              </p:ext>
            </p:extLst>
          </p:nvPr>
        </p:nvGraphicFramePr>
        <p:xfrm>
          <a:off x="5884163" y="2472017"/>
          <a:ext cx="6191295" cy="3862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9707"/>
                <a:gridCol w="951110"/>
                <a:gridCol w="790478"/>
              </a:tblGrid>
              <a:tr h="511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ОЖИДАЕМАЯ ПРОДОЛЖИТЕЛЬНОСТЬ ЖИЗНИ, ПРОДОЛЖИТЕЛЬНОСТЬ ЖИЗНИ, LIFE EXPECTANCY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2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СМЕРТНОСТЬ, ПРИЧИНЫ СМЕРТИ, КОЭФФИЦИЕНТЫ СМЕРТНОСТИ, MORTALITY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ЗДОРОВЬЕ, ЗАБОЛЕВАЕМОСТЬ, </a:t>
                      </a:r>
                      <a:r>
                        <a:rPr lang="en-US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РОЖДАЕМОСТЬ, КОЭФФИЦИЕНТЫ РОЖДАЕМОСТИ, BIRTH RATE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517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8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8F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kern="1200" dirty="0">
                        <a:solidFill>
                          <a:srgbClr val="00008F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7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4351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kern="12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081" y="166469"/>
            <a:ext cx="9720072" cy="827781"/>
          </a:xfrm>
        </p:spPr>
        <p:txBody>
          <a:bodyPr/>
          <a:lstStyle/>
          <a:p>
            <a:r>
              <a:rPr lang="ru-RU" dirty="0" smtClean="0"/>
              <a:t>В каких Журналах печатают?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92071" y="755683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7075" t="24081" r="56029" b="12867"/>
          <a:stretch/>
        </p:blipFill>
        <p:spPr>
          <a:xfrm>
            <a:off x="32020" y="1125016"/>
            <a:ext cx="5966984" cy="573298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76518" y="1612885"/>
            <a:ext cx="2474258" cy="1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179" t="23897" r="56028" b="15993"/>
          <a:stretch/>
        </p:blipFill>
        <p:spPr>
          <a:xfrm>
            <a:off x="5958663" y="1114539"/>
            <a:ext cx="6238180" cy="573001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322269" y="2182899"/>
            <a:ext cx="2623256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22269" y="6265577"/>
            <a:ext cx="2715143" cy="13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6518" y="3177236"/>
            <a:ext cx="2715143" cy="13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069" t="16728" r="57062" b="22978"/>
          <a:stretch/>
        </p:blipFill>
        <p:spPr>
          <a:xfrm>
            <a:off x="670202" y="1125015"/>
            <a:ext cx="4902442" cy="5564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3173" t="24081" r="57269" b="15809"/>
          <a:stretch/>
        </p:blipFill>
        <p:spPr>
          <a:xfrm>
            <a:off x="5707114" y="1125015"/>
            <a:ext cx="4862274" cy="555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57" y="207581"/>
            <a:ext cx="9720072" cy="827781"/>
          </a:xfrm>
        </p:spPr>
        <p:txBody>
          <a:bodyPr/>
          <a:lstStyle/>
          <a:p>
            <a:r>
              <a:rPr lang="ru-RU" dirty="0" smtClean="0"/>
              <a:t>Кто пишет?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92071" y="755683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73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452" t="18934" r="53652" b="7537"/>
          <a:stretch/>
        </p:blipFill>
        <p:spPr>
          <a:xfrm>
            <a:off x="5753190" y="1125015"/>
            <a:ext cx="4988859" cy="55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24" y="132695"/>
            <a:ext cx="9720072" cy="827781"/>
          </a:xfrm>
        </p:spPr>
        <p:txBody>
          <a:bodyPr/>
          <a:lstStyle/>
          <a:p>
            <a:r>
              <a:rPr lang="ru-RU" dirty="0" smtClean="0"/>
              <a:t>Где работают авторы?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92071" y="755683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DALY				</a:t>
            </a:r>
            <a:r>
              <a:rPr lang="ru-RU" b="1" dirty="0" smtClean="0"/>
              <a:t>ОПЖ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7" t="16000" r="53026" b="9237"/>
          <a:stretch/>
        </p:blipFill>
        <p:spPr>
          <a:xfrm>
            <a:off x="391538" y="1125015"/>
            <a:ext cx="4918475" cy="557162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72354" y="2196346"/>
            <a:ext cx="2474258" cy="1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0222" y="3200577"/>
            <a:ext cx="2623256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80222" y="2419719"/>
            <a:ext cx="2715143" cy="13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2354" y="4777436"/>
            <a:ext cx="2715143" cy="13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2354" y="2537004"/>
            <a:ext cx="2474258" cy="1374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53328" y="5580522"/>
            <a:ext cx="2474258" cy="1374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72353" y="6476248"/>
            <a:ext cx="2715143" cy="1391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80222" y="3401860"/>
            <a:ext cx="2715143" cy="1391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824</TotalTime>
  <Words>382</Words>
  <Application>Microsoft Office PowerPoint</Application>
  <PresentationFormat>Широкоэкранный</PresentationFormat>
  <Paragraphs>136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Tahoma</vt:lpstr>
      <vt:lpstr>Trebuchet MS</vt:lpstr>
      <vt:lpstr>Tw Cen MT</vt:lpstr>
      <vt:lpstr>Tw Cen MT Condensed</vt:lpstr>
      <vt:lpstr>Wingdings</vt:lpstr>
      <vt:lpstr>Wingdings 3</vt:lpstr>
      <vt:lpstr>Интеграл</vt:lpstr>
      <vt:lpstr>Информированность о медико-демографическом показателе DALY в России </vt:lpstr>
      <vt:lpstr>Анализ публикаций в elibrary.ru</vt:lpstr>
      <vt:lpstr>Подборки</vt:lpstr>
      <vt:lpstr>Общие показатели</vt:lpstr>
      <vt:lpstr>Тематические рубрики</vt:lpstr>
      <vt:lpstr>Какие Ключевые слова используют?</vt:lpstr>
      <vt:lpstr>В каких Журналах печатают?</vt:lpstr>
      <vt:lpstr>Кто пишет?</vt:lpstr>
      <vt:lpstr>Где работают авторы?</vt:lpstr>
      <vt:lpstr>В каких городах работают авторы?</vt:lpstr>
      <vt:lpstr>Когда опубликованы?</vt:lpstr>
      <vt:lpstr>Кто цитирует публикации?</vt:lpstr>
      <vt:lpstr>Когда цитировали публикации?</vt:lpstr>
      <vt:lpstr>выводы</vt:lpstr>
    </vt:vector>
  </TitlesOfParts>
  <Company>VIMPELCOM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Информированность о медико-демографическом показателе DALY в России</dc:title>
  <dc:creator>Юмагузин Валерий Валерьевич</dc:creator>
  <cp:lastModifiedBy>Юмагузин Валерий Валерьевич</cp:lastModifiedBy>
  <cp:revision>18</cp:revision>
  <dcterms:created xsi:type="dcterms:W3CDTF">2017-04-12T18:06:10Z</dcterms:created>
  <dcterms:modified xsi:type="dcterms:W3CDTF">2017-04-13T07:50:31Z</dcterms:modified>
</cp:coreProperties>
</file>